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3" r:id="rId4"/>
    <p:sldId id="310" r:id="rId5"/>
    <p:sldId id="312" r:id="rId6"/>
    <p:sldId id="314" r:id="rId7"/>
    <p:sldId id="322" r:id="rId8"/>
    <p:sldId id="315" r:id="rId9"/>
    <p:sldId id="316" r:id="rId10"/>
    <p:sldId id="317" r:id="rId11"/>
    <p:sldId id="323" r:id="rId12"/>
    <p:sldId id="268" r:id="rId1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dor" initials="A" lastIdx="1" clrIdx="0">
    <p:extLst>
      <p:ext uri="{19B8F6BF-5375-455C-9EA6-DF929625EA0E}">
        <p15:presenceInfo xmlns:p15="http://schemas.microsoft.com/office/powerpoint/2012/main" userId="Administrad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2-07T17:04:49.413" idx="1">
    <p:pos x="6132" y="3358"/>
    <p:text>Fecha**</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55512A17-23D0-441D-AAA7-D9EFD6650514}" type="datetimeFigureOut">
              <a:rPr lang="es-CO" smtClean="0"/>
              <a:t>8/02/2022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92A46FA-5AD9-4013-AC2C-898E351EFEE6}" type="slidenum">
              <a:rPr lang="es-CO" smtClean="0"/>
              <a:t>‹Nº›</a:t>
            </a:fld>
            <a:endParaRPr lang="es-CO"/>
          </a:p>
        </p:txBody>
      </p:sp>
    </p:spTree>
    <p:extLst>
      <p:ext uri="{BB962C8B-B14F-4D97-AF65-F5344CB8AC3E}">
        <p14:creationId xmlns:p14="http://schemas.microsoft.com/office/powerpoint/2010/main" val="2714581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55512A17-23D0-441D-AAA7-D9EFD6650514}" type="datetimeFigureOut">
              <a:rPr lang="es-CO" smtClean="0"/>
              <a:t>8/02/2022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92A46FA-5AD9-4013-AC2C-898E351EFEE6}" type="slidenum">
              <a:rPr lang="es-CO" smtClean="0"/>
              <a:t>‹Nº›</a:t>
            </a:fld>
            <a:endParaRPr lang="es-CO"/>
          </a:p>
        </p:txBody>
      </p:sp>
    </p:spTree>
    <p:extLst>
      <p:ext uri="{BB962C8B-B14F-4D97-AF65-F5344CB8AC3E}">
        <p14:creationId xmlns:p14="http://schemas.microsoft.com/office/powerpoint/2010/main" val="3448955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55512A17-23D0-441D-AAA7-D9EFD6650514}" type="datetimeFigureOut">
              <a:rPr lang="es-CO" smtClean="0"/>
              <a:t>8/02/2022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92A46FA-5AD9-4013-AC2C-898E351EFEE6}" type="slidenum">
              <a:rPr lang="es-CO" smtClean="0"/>
              <a:t>‹Nº›</a:t>
            </a:fld>
            <a:endParaRPr lang="es-CO"/>
          </a:p>
        </p:txBody>
      </p:sp>
    </p:spTree>
    <p:extLst>
      <p:ext uri="{BB962C8B-B14F-4D97-AF65-F5344CB8AC3E}">
        <p14:creationId xmlns:p14="http://schemas.microsoft.com/office/powerpoint/2010/main" val="3859797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55512A17-23D0-441D-AAA7-D9EFD6650514}" type="datetimeFigureOut">
              <a:rPr lang="es-CO" smtClean="0"/>
              <a:t>8/02/2022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92A46FA-5AD9-4013-AC2C-898E351EFEE6}" type="slidenum">
              <a:rPr lang="es-CO" smtClean="0"/>
              <a:t>‹Nº›</a:t>
            </a:fld>
            <a:endParaRPr lang="es-CO"/>
          </a:p>
        </p:txBody>
      </p:sp>
    </p:spTree>
    <p:extLst>
      <p:ext uri="{BB962C8B-B14F-4D97-AF65-F5344CB8AC3E}">
        <p14:creationId xmlns:p14="http://schemas.microsoft.com/office/powerpoint/2010/main" val="841134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5512A17-23D0-441D-AAA7-D9EFD6650514}" type="datetimeFigureOut">
              <a:rPr lang="es-CO" smtClean="0"/>
              <a:t>8/02/2022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92A46FA-5AD9-4013-AC2C-898E351EFEE6}" type="slidenum">
              <a:rPr lang="es-CO" smtClean="0"/>
              <a:t>‹Nº›</a:t>
            </a:fld>
            <a:endParaRPr lang="es-CO"/>
          </a:p>
        </p:txBody>
      </p:sp>
    </p:spTree>
    <p:extLst>
      <p:ext uri="{BB962C8B-B14F-4D97-AF65-F5344CB8AC3E}">
        <p14:creationId xmlns:p14="http://schemas.microsoft.com/office/powerpoint/2010/main" val="90782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55512A17-23D0-441D-AAA7-D9EFD6650514}" type="datetimeFigureOut">
              <a:rPr lang="es-CO" smtClean="0"/>
              <a:t>8/02/2022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D92A46FA-5AD9-4013-AC2C-898E351EFEE6}" type="slidenum">
              <a:rPr lang="es-CO" smtClean="0"/>
              <a:t>‹Nº›</a:t>
            </a:fld>
            <a:endParaRPr lang="es-CO"/>
          </a:p>
        </p:txBody>
      </p:sp>
    </p:spTree>
    <p:extLst>
      <p:ext uri="{BB962C8B-B14F-4D97-AF65-F5344CB8AC3E}">
        <p14:creationId xmlns:p14="http://schemas.microsoft.com/office/powerpoint/2010/main" val="25039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55512A17-23D0-441D-AAA7-D9EFD6650514}" type="datetimeFigureOut">
              <a:rPr lang="es-CO" smtClean="0"/>
              <a:t>8/02/2022</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D92A46FA-5AD9-4013-AC2C-898E351EFEE6}" type="slidenum">
              <a:rPr lang="es-CO" smtClean="0"/>
              <a:t>‹Nº›</a:t>
            </a:fld>
            <a:endParaRPr lang="es-CO"/>
          </a:p>
        </p:txBody>
      </p:sp>
    </p:spTree>
    <p:extLst>
      <p:ext uri="{BB962C8B-B14F-4D97-AF65-F5344CB8AC3E}">
        <p14:creationId xmlns:p14="http://schemas.microsoft.com/office/powerpoint/2010/main" val="2279713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55512A17-23D0-441D-AAA7-D9EFD6650514}" type="datetimeFigureOut">
              <a:rPr lang="es-CO" smtClean="0"/>
              <a:t>8/02/2022</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D92A46FA-5AD9-4013-AC2C-898E351EFEE6}" type="slidenum">
              <a:rPr lang="es-CO" smtClean="0"/>
              <a:t>‹Nº›</a:t>
            </a:fld>
            <a:endParaRPr lang="es-CO"/>
          </a:p>
        </p:txBody>
      </p:sp>
    </p:spTree>
    <p:extLst>
      <p:ext uri="{BB962C8B-B14F-4D97-AF65-F5344CB8AC3E}">
        <p14:creationId xmlns:p14="http://schemas.microsoft.com/office/powerpoint/2010/main" val="150163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5512A17-23D0-441D-AAA7-D9EFD6650514}" type="datetimeFigureOut">
              <a:rPr lang="es-CO" smtClean="0"/>
              <a:t>8/02/2022</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D92A46FA-5AD9-4013-AC2C-898E351EFEE6}" type="slidenum">
              <a:rPr lang="es-CO" smtClean="0"/>
              <a:t>‹Nº›</a:t>
            </a:fld>
            <a:endParaRPr lang="es-CO"/>
          </a:p>
        </p:txBody>
      </p:sp>
    </p:spTree>
    <p:extLst>
      <p:ext uri="{BB962C8B-B14F-4D97-AF65-F5344CB8AC3E}">
        <p14:creationId xmlns:p14="http://schemas.microsoft.com/office/powerpoint/2010/main" val="934481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5512A17-23D0-441D-AAA7-D9EFD6650514}" type="datetimeFigureOut">
              <a:rPr lang="es-CO" smtClean="0"/>
              <a:t>8/02/2022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D92A46FA-5AD9-4013-AC2C-898E351EFEE6}" type="slidenum">
              <a:rPr lang="es-CO" smtClean="0"/>
              <a:t>‹Nº›</a:t>
            </a:fld>
            <a:endParaRPr lang="es-CO"/>
          </a:p>
        </p:txBody>
      </p:sp>
    </p:spTree>
    <p:extLst>
      <p:ext uri="{BB962C8B-B14F-4D97-AF65-F5344CB8AC3E}">
        <p14:creationId xmlns:p14="http://schemas.microsoft.com/office/powerpoint/2010/main" val="361912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5512A17-23D0-441D-AAA7-D9EFD6650514}" type="datetimeFigureOut">
              <a:rPr lang="es-CO" smtClean="0"/>
              <a:t>8/02/2022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D92A46FA-5AD9-4013-AC2C-898E351EFEE6}" type="slidenum">
              <a:rPr lang="es-CO" smtClean="0"/>
              <a:t>‹Nº›</a:t>
            </a:fld>
            <a:endParaRPr lang="es-CO"/>
          </a:p>
        </p:txBody>
      </p:sp>
    </p:spTree>
    <p:extLst>
      <p:ext uri="{BB962C8B-B14F-4D97-AF65-F5344CB8AC3E}">
        <p14:creationId xmlns:p14="http://schemas.microsoft.com/office/powerpoint/2010/main" val="86447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12A17-23D0-441D-AAA7-D9EFD6650514}" type="datetimeFigureOut">
              <a:rPr lang="es-CO" smtClean="0"/>
              <a:t>8/02/2022</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A46FA-5AD9-4013-AC2C-898E351EFEE6}" type="slidenum">
              <a:rPr lang="es-CO" smtClean="0"/>
              <a:t>‹Nº›</a:t>
            </a:fld>
            <a:endParaRPr lang="es-CO"/>
          </a:p>
        </p:txBody>
      </p:sp>
    </p:spTree>
    <p:extLst>
      <p:ext uri="{BB962C8B-B14F-4D97-AF65-F5344CB8AC3E}">
        <p14:creationId xmlns:p14="http://schemas.microsoft.com/office/powerpoint/2010/main" val="831705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rot="21360526">
            <a:off x="6671385" y="5435928"/>
            <a:ext cx="3044423" cy="646331"/>
          </a:xfrm>
          <a:prstGeom prst="rect">
            <a:avLst/>
          </a:prstGeom>
          <a:solidFill>
            <a:srgbClr val="FF0000"/>
          </a:solidFill>
        </p:spPr>
        <p:txBody>
          <a:bodyPr wrap="none" rtlCol="0">
            <a:spAutoFit/>
          </a:bodyPr>
          <a:lstStyle/>
          <a:p>
            <a:r>
              <a:rPr lang="es-ES" b="1" dirty="0">
                <a:solidFill>
                  <a:srgbClr val="AF3E97"/>
                </a:solidFill>
                <a:latin typeface="Arial" panose="020B0604020202020204" pitchFamily="34" charset="0"/>
                <a:cs typeface="Arial" panose="020B0604020202020204" pitchFamily="34" charset="0"/>
              </a:rPr>
              <a:t>Subsecretaría de Catastro</a:t>
            </a:r>
          </a:p>
          <a:p>
            <a:r>
              <a:rPr lang="es-ES" dirty="0">
                <a:solidFill>
                  <a:srgbClr val="AF3E97"/>
                </a:solidFill>
                <a:latin typeface="Arial" panose="020B0604020202020204" pitchFamily="34" charset="0"/>
                <a:cs typeface="Arial" panose="020B0604020202020204" pitchFamily="34" charset="0"/>
              </a:rPr>
              <a:t>07 de febrero de 2022</a:t>
            </a:r>
            <a:endParaRPr lang="es-CO" dirty="0">
              <a:solidFill>
                <a:srgbClr val="AF3E9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019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1262210" y="233430"/>
            <a:ext cx="1770036" cy="446276"/>
          </a:xfrm>
          <a:prstGeom prst="rect">
            <a:avLst/>
          </a:prstGeom>
        </p:spPr>
        <p:txBody>
          <a:bodyPr wrap="none">
            <a:spAutoFit/>
          </a:bodyPr>
          <a:lstStyle/>
          <a:p>
            <a:r>
              <a:rPr lang="es-CO" sz="2300" b="1" dirty="0">
                <a:solidFill>
                  <a:schemeClr val="tx1">
                    <a:lumMod val="50000"/>
                    <a:lumOff val="50000"/>
                  </a:schemeClr>
                </a:solidFill>
                <a:latin typeface="Arial" panose="020B0604020202020204" pitchFamily="34" charset="0"/>
                <a:cs typeface="Arial" panose="020B0604020202020204" pitchFamily="34" charset="0"/>
              </a:rPr>
              <a:t>Resultados</a:t>
            </a:r>
          </a:p>
        </p:txBody>
      </p:sp>
      <p:pic>
        <p:nvPicPr>
          <p:cNvPr id="3" name="Imagen 2">
            <a:extLst>
              <a:ext uri="{FF2B5EF4-FFF2-40B4-BE49-F238E27FC236}">
                <a16:creationId xmlns:a16="http://schemas.microsoft.com/office/drawing/2014/main" xmlns="" id="{3ADF409E-A8D5-4116-91C4-CEEC7637A4CD}"/>
              </a:ext>
            </a:extLst>
          </p:cNvPr>
          <p:cNvPicPr>
            <a:picLocks noChangeAspect="1"/>
          </p:cNvPicPr>
          <p:nvPr/>
        </p:nvPicPr>
        <p:blipFill>
          <a:blip r:embed="rId3"/>
          <a:stretch>
            <a:fillRect/>
          </a:stretch>
        </p:blipFill>
        <p:spPr>
          <a:xfrm>
            <a:off x="1211035" y="679707"/>
            <a:ext cx="9610764" cy="4958872"/>
          </a:xfrm>
          <a:prstGeom prst="rect">
            <a:avLst/>
          </a:prstGeom>
        </p:spPr>
      </p:pic>
    </p:spTree>
    <p:extLst>
      <p:ext uri="{BB962C8B-B14F-4D97-AF65-F5344CB8AC3E}">
        <p14:creationId xmlns:p14="http://schemas.microsoft.com/office/powerpoint/2010/main" val="2342762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1262210" y="233430"/>
            <a:ext cx="1770036" cy="446276"/>
          </a:xfrm>
          <a:prstGeom prst="rect">
            <a:avLst/>
          </a:prstGeom>
        </p:spPr>
        <p:txBody>
          <a:bodyPr wrap="none">
            <a:spAutoFit/>
          </a:bodyPr>
          <a:lstStyle/>
          <a:p>
            <a:r>
              <a:rPr lang="es-CO" sz="2300" b="1" dirty="0">
                <a:solidFill>
                  <a:schemeClr val="tx1">
                    <a:lumMod val="50000"/>
                    <a:lumOff val="50000"/>
                  </a:schemeClr>
                </a:solidFill>
                <a:latin typeface="Arial" panose="020B0604020202020204" pitchFamily="34" charset="0"/>
                <a:cs typeface="Arial" panose="020B0604020202020204" pitchFamily="34" charset="0"/>
              </a:rPr>
              <a:t>Resultados</a:t>
            </a:r>
          </a:p>
        </p:txBody>
      </p:sp>
      <p:pic>
        <p:nvPicPr>
          <p:cNvPr id="3" name="Imagen 2">
            <a:extLst>
              <a:ext uri="{FF2B5EF4-FFF2-40B4-BE49-F238E27FC236}">
                <a16:creationId xmlns:a16="http://schemas.microsoft.com/office/drawing/2014/main" xmlns="" id="{C965D070-A374-4EBB-94CA-D33A6FC241E4}"/>
              </a:ext>
            </a:extLst>
          </p:cNvPr>
          <p:cNvPicPr>
            <a:picLocks noChangeAspect="1"/>
          </p:cNvPicPr>
          <p:nvPr/>
        </p:nvPicPr>
        <p:blipFill>
          <a:blip r:embed="rId3"/>
          <a:stretch>
            <a:fillRect/>
          </a:stretch>
        </p:blipFill>
        <p:spPr>
          <a:xfrm>
            <a:off x="1253325" y="1115546"/>
            <a:ext cx="9602029" cy="3972712"/>
          </a:xfrm>
          <a:prstGeom prst="rect">
            <a:avLst/>
          </a:prstGeom>
        </p:spPr>
      </p:pic>
    </p:spTree>
    <p:extLst>
      <p:ext uri="{BB962C8B-B14F-4D97-AF65-F5344CB8AC3E}">
        <p14:creationId xmlns:p14="http://schemas.microsoft.com/office/powerpoint/2010/main" val="4125875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88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147095" y="721989"/>
            <a:ext cx="6499912" cy="2574103"/>
          </a:xfrm>
          <a:prstGeom prst="rect">
            <a:avLst/>
          </a:prstGeom>
          <a:noFill/>
        </p:spPr>
        <p:txBody>
          <a:bodyPr wrap="square" rtlCol="0">
            <a:spAutoFit/>
          </a:bodyPr>
          <a:lstStyle/>
          <a:p>
            <a:pPr>
              <a:lnSpc>
                <a:spcPct val="135000"/>
              </a:lnSpc>
            </a:pPr>
            <a:r>
              <a:rPr lang="es-CO" sz="3200" b="1" dirty="0">
                <a:solidFill>
                  <a:schemeClr val="bg1"/>
                </a:solidFill>
                <a:latin typeface="Arial" panose="020B0604020202020204" pitchFamily="34" charset="0"/>
                <a:cs typeface="Arial" panose="020B0604020202020204" pitchFamily="34" charset="0"/>
              </a:rPr>
              <a:t>Documento de Soporte 2022</a:t>
            </a:r>
          </a:p>
          <a:p>
            <a:pPr>
              <a:lnSpc>
                <a:spcPct val="200000"/>
              </a:lnSpc>
            </a:pPr>
            <a:r>
              <a:rPr lang="es-CO" sz="3200" b="1" dirty="0">
                <a:solidFill>
                  <a:schemeClr val="bg1"/>
                </a:solidFill>
                <a:latin typeface="Arial" panose="020B0604020202020204" pitchFamily="34" charset="0"/>
                <a:cs typeface="Arial" panose="020B0604020202020204" pitchFamily="34" charset="0"/>
              </a:rPr>
              <a:t>Costos de Construcción </a:t>
            </a:r>
          </a:p>
          <a:p>
            <a:pPr>
              <a:lnSpc>
                <a:spcPct val="200000"/>
              </a:lnSpc>
            </a:pPr>
            <a:endParaRPr lang="es-CO"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9217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1156677" y="399708"/>
            <a:ext cx="5413661" cy="446276"/>
          </a:xfrm>
          <a:prstGeom prst="rect">
            <a:avLst/>
          </a:prstGeom>
        </p:spPr>
        <p:txBody>
          <a:bodyPr wrap="none">
            <a:spAutoFit/>
          </a:bodyPr>
          <a:lstStyle/>
          <a:p>
            <a:r>
              <a:rPr lang="es-CO" sz="2300" b="1" dirty="0">
                <a:solidFill>
                  <a:schemeClr val="tx1">
                    <a:lumMod val="50000"/>
                    <a:lumOff val="50000"/>
                  </a:schemeClr>
                </a:solidFill>
                <a:latin typeface="Arial" panose="020B0604020202020204" pitchFamily="34" charset="0"/>
                <a:cs typeface="Arial" panose="020B0604020202020204" pitchFamily="34" charset="0"/>
              </a:rPr>
              <a:t>Definición de costos de construcción</a:t>
            </a:r>
            <a:endParaRPr lang="es-CO" sz="23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99" name="CuadroTexto 98"/>
          <p:cNvSpPr txBox="1"/>
          <p:nvPr/>
        </p:nvSpPr>
        <p:spPr>
          <a:xfrm>
            <a:off x="1156677" y="969108"/>
            <a:ext cx="10175631" cy="4278094"/>
          </a:xfrm>
          <a:prstGeom prst="rect">
            <a:avLst/>
          </a:prstGeom>
          <a:noFill/>
        </p:spPr>
        <p:txBody>
          <a:bodyPr wrap="square" rtlCol="0">
            <a:spAutoFit/>
          </a:bodyPr>
          <a:lstStyle/>
          <a:p>
            <a:pPr algn="just"/>
            <a:r>
              <a:rPr lang="es-CO" sz="1600" dirty="0">
                <a:solidFill>
                  <a:schemeClr val="tx1">
                    <a:lumMod val="50000"/>
                    <a:lumOff val="50000"/>
                  </a:schemeClr>
                </a:solidFill>
                <a:latin typeface="Arial" panose="020B0604020202020204" pitchFamily="34" charset="0"/>
                <a:cs typeface="Arial" panose="020B0604020202020204" pitchFamily="34" charset="0"/>
              </a:rPr>
              <a:t>Se busca con esta tabla establecer un comportamiento promedio anual de los costos directos y totales en los que se incurre para construir diferentes tipologías de construcción, que pueda servir de referencia en los procesos de liquidación de obligaciones urbanísticas por concepto de construcción de equipamientos y otros procesos de valoración inmobiliaria conexos.</a:t>
            </a:r>
          </a:p>
          <a:p>
            <a:pPr algn="just"/>
            <a:endParaRPr lang="es-CO" sz="16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CO" sz="1600" dirty="0">
                <a:solidFill>
                  <a:schemeClr val="tx1">
                    <a:lumMod val="50000"/>
                    <a:lumOff val="50000"/>
                  </a:schemeClr>
                </a:solidFill>
                <a:latin typeface="Arial" panose="020B0604020202020204" pitchFamily="34" charset="0"/>
                <a:cs typeface="Arial" panose="020B0604020202020204" pitchFamily="34" charset="0"/>
              </a:rPr>
              <a:t>Definiciones:</a:t>
            </a:r>
          </a:p>
          <a:p>
            <a:pPr algn="just"/>
            <a:endParaRPr lang="es-CO" sz="16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CO" sz="1600" b="1" dirty="0">
                <a:solidFill>
                  <a:schemeClr val="tx1">
                    <a:lumMod val="50000"/>
                    <a:lumOff val="50000"/>
                  </a:schemeClr>
                </a:solidFill>
                <a:latin typeface="Arial" panose="020B0604020202020204" pitchFamily="34" charset="0"/>
                <a:cs typeface="Arial" panose="020B0604020202020204" pitchFamily="34" charset="0"/>
              </a:rPr>
              <a:t>Costo Directo </a:t>
            </a:r>
            <a:r>
              <a:rPr lang="es-CO" sz="1600" dirty="0">
                <a:solidFill>
                  <a:schemeClr val="tx1">
                    <a:lumMod val="50000"/>
                    <a:lumOff val="50000"/>
                  </a:schemeClr>
                </a:solidFill>
                <a:latin typeface="Arial" panose="020B0604020202020204" pitchFamily="34" charset="0"/>
                <a:cs typeface="Arial" panose="020B0604020202020204" pitchFamily="34" charset="0"/>
              </a:rPr>
              <a:t>- Los implicados única y exclusivamente en el trabajo de campo como son: Materiales Mano de Obra y herramientas.</a:t>
            </a:r>
          </a:p>
          <a:p>
            <a:pPr algn="just"/>
            <a:endParaRPr lang="es-CO" sz="16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CO" sz="1600" b="1" dirty="0">
                <a:solidFill>
                  <a:schemeClr val="tx1">
                    <a:lumMod val="50000"/>
                    <a:lumOff val="50000"/>
                  </a:schemeClr>
                </a:solidFill>
                <a:latin typeface="Arial" panose="020B0604020202020204" pitchFamily="34" charset="0"/>
                <a:cs typeface="Arial" panose="020B0604020202020204" pitchFamily="34" charset="0"/>
              </a:rPr>
              <a:t>Costo Indirecto </a:t>
            </a:r>
            <a:r>
              <a:rPr lang="es-CO" sz="1600" dirty="0">
                <a:solidFill>
                  <a:schemeClr val="tx1">
                    <a:lumMod val="50000"/>
                    <a:lumOff val="50000"/>
                  </a:schemeClr>
                </a:solidFill>
                <a:latin typeface="Arial" panose="020B0604020202020204" pitchFamily="34" charset="0"/>
                <a:cs typeface="Arial" panose="020B0604020202020204" pitchFamily="34" charset="0"/>
              </a:rPr>
              <a:t>– Los que se requieren de forma indirecta para la construcción de la obra como son: impuestos, garantías, conexiones a redes de servicios públicos, honorarios y gastos de representación, etc.</a:t>
            </a:r>
          </a:p>
          <a:p>
            <a:pPr algn="just"/>
            <a:endParaRPr lang="es-CO" sz="16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CO" sz="1600" b="1" dirty="0">
                <a:solidFill>
                  <a:schemeClr val="tx1">
                    <a:lumMod val="50000"/>
                    <a:lumOff val="50000"/>
                  </a:schemeClr>
                </a:solidFill>
                <a:latin typeface="Arial" panose="020B0604020202020204" pitchFamily="34" charset="0"/>
                <a:cs typeface="Arial" panose="020B0604020202020204" pitchFamily="34" charset="0"/>
              </a:rPr>
              <a:t>Método de reposición </a:t>
            </a:r>
            <a:r>
              <a:rPr lang="es-CO" sz="1600" dirty="0">
                <a:solidFill>
                  <a:schemeClr val="tx1">
                    <a:lumMod val="50000"/>
                    <a:lumOff val="50000"/>
                  </a:schemeClr>
                </a:solidFill>
                <a:latin typeface="Arial" panose="020B0604020202020204" pitchFamily="34" charset="0"/>
                <a:cs typeface="Arial" panose="020B0604020202020204" pitchFamily="34" charset="0"/>
              </a:rPr>
              <a:t>– Utilizado en la determinación del valor de las construcciones, Es el que busca establecer el valor comercial del bien objeto de avalúo a partir de estimar el costo total de la construcción a precios de hoy y sumar el valor del terreno. (Resolución 620 de 2008, art 3).</a:t>
            </a: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1402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1262210" y="139649"/>
            <a:ext cx="8242962" cy="446276"/>
          </a:xfrm>
          <a:prstGeom prst="rect">
            <a:avLst/>
          </a:prstGeom>
        </p:spPr>
        <p:txBody>
          <a:bodyPr wrap="none">
            <a:spAutoFit/>
          </a:bodyPr>
          <a:lstStyle/>
          <a:p>
            <a:r>
              <a:rPr lang="es-CO" sz="2300" b="1" dirty="0">
                <a:solidFill>
                  <a:schemeClr val="tx1">
                    <a:lumMod val="50000"/>
                    <a:lumOff val="50000"/>
                  </a:schemeClr>
                </a:solidFill>
                <a:latin typeface="Arial" panose="020B0604020202020204" pitchFamily="34" charset="0"/>
                <a:cs typeface="Arial" panose="020B0604020202020204" pitchFamily="34" charset="0"/>
              </a:rPr>
              <a:t>Proceso de elaboración tablas de costos de construcción</a:t>
            </a:r>
            <a:endParaRPr lang="es-CO" sz="23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0" name="Rectángulo 9"/>
          <p:cNvSpPr/>
          <p:nvPr/>
        </p:nvSpPr>
        <p:spPr>
          <a:xfrm>
            <a:off x="907101" y="942072"/>
            <a:ext cx="1512167" cy="85351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O" sz="1400" dirty="0"/>
              <a:t>Recolección de  fuentes información</a:t>
            </a:r>
          </a:p>
        </p:txBody>
      </p:sp>
      <p:sp>
        <p:nvSpPr>
          <p:cNvPr id="11" name="Rectángulo 10"/>
          <p:cNvSpPr/>
          <p:nvPr/>
        </p:nvSpPr>
        <p:spPr>
          <a:xfrm>
            <a:off x="907101" y="4063409"/>
            <a:ext cx="1512168" cy="8097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O" sz="1400" dirty="0"/>
              <a:t>Análisis de tipologías constructivas</a:t>
            </a:r>
          </a:p>
        </p:txBody>
      </p:sp>
      <p:sp>
        <p:nvSpPr>
          <p:cNvPr id="18" name="Rectángulo 17"/>
          <p:cNvSpPr/>
          <p:nvPr/>
        </p:nvSpPr>
        <p:spPr>
          <a:xfrm>
            <a:off x="3502019" y="4063409"/>
            <a:ext cx="1512168" cy="8097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O" sz="1400" dirty="0"/>
              <a:t>Asignación de valores por tipología</a:t>
            </a:r>
          </a:p>
        </p:txBody>
      </p:sp>
      <p:sp>
        <p:nvSpPr>
          <p:cNvPr id="20" name="Rectángulo 19"/>
          <p:cNvSpPr/>
          <p:nvPr/>
        </p:nvSpPr>
        <p:spPr>
          <a:xfrm>
            <a:off x="7336484" y="2367352"/>
            <a:ext cx="2057688" cy="7200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O" sz="1400" dirty="0"/>
              <a:t>Socialización de resultados con el Comité de Zonas Geoeconómicas</a:t>
            </a:r>
          </a:p>
        </p:txBody>
      </p:sp>
      <p:sp>
        <p:nvSpPr>
          <p:cNvPr id="27" name="Diagrama de flujo: documento 56"/>
          <p:cNvSpPr/>
          <p:nvPr/>
        </p:nvSpPr>
        <p:spPr>
          <a:xfrm>
            <a:off x="5968845" y="4063409"/>
            <a:ext cx="1271072" cy="809784"/>
          </a:xfrm>
          <a:prstGeom prst="flowChartDocumen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O" sz="1400" dirty="0"/>
              <a:t>Propuesta de tablas de construcción</a:t>
            </a:r>
          </a:p>
        </p:txBody>
      </p:sp>
      <p:sp>
        <p:nvSpPr>
          <p:cNvPr id="28" name="Rombo 27"/>
          <p:cNvSpPr/>
          <p:nvPr/>
        </p:nvSpPr>
        <p:spPr>
          <a:xfrm>
            <a:off x="8090717" y="4101064"/>
            <a:ext cx="549222" cy="591403"/>
          </a:xfrm>
          <a:prstGeom prst="diamond">
            <a:avLst/>
          </a:prstGeom>
        </p:spPr>
        <p:style>
          <a:lnRef idx="1">
            <a:schemeClr val="accent3"/>
          </a:lnRef>
          <a:fillRef idx="3">
            <a:schemeClr val="accent3"/>
          </a:fillRef>
          <a:effectRef idx="2">
            <a:schemeClr val="accent3"/>
          </a:effectRef>
          <a:fontRef idx="minor">
            <a:schemeClr val="lt1"/>
          </a:fontRef>
        </p:style>
        <p:txBody>
          <a:bodyPr wrap="none" rtlCol="0" anchor="ctr"/>
          <a:lstStyle/>
          <a:p>
            <a:pPr algn="ctr"/>
            <a:r>
              <a:rPr lang="es-CO" sz="1400" dirty="0">
                <a:solidFill>
                  <a:schemeClr val="tx1"/>
                </a:solidFill>
              </a:rPr>
              <a:t>Se aprueba?</a:t>
            </a:r>
          </a:p>
        </p:txBody>
      </p:sp>
      <p:sp>
        <p:nvSpPr>
          <p:cNvPr id="29" name="Diagrama de flujo: documento 64"/>
          <p:cNvSpPr/>
          <p:nvPr/>
        </p:nvSpPr>
        <p:spPr>
          <a:xfrm>
            <a:off x="9675507" y="4112116"/>
            <a:ext cx="1484299" cy="569140"/>
          </a:xfrm>
          <a:prstGeom prst="flowChartDocumen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O" sz="1400" dirty="0"/>
              <a:t>Acta e Informes de Avalúo</a:t>
            </a:r>
          </a:p>
        </p:txBody>
      </p:sp>
      <p:sp>
        <p:nvSpPr>
          <p:cNvPr id="70" name="Rombo 69"/>
          <p:cNvSpPr/>
          <p:nvPr/>
        </p:nvSpPr>
        <p:spPr>
          <a:xfrm>
            <a:off x="2419268" y="2431691"/>
            <a:ext cx="549222" cy="591403"/>
          </a:xfrm>
          <a:prstGeom prst="diamond">
            <a:avLst/>
          </a:prstGeom>
        </p:spPr>
        <p:style>
          <a:lnRef idx="1">
            <a:schemeClr val="accent3"/>
          </a:lnRef>
          <a:fillRef idx="3">
            <a:schemeClr val="accent3"/>
          </a:fillRef>
          <a:effectRef idx="2">
            <a:schemeClr val="accent3"/>
          </a:effectRef>
          <a:fontRef idx="minor">
            <a:schemeClr val="lt1"/>
          </a:fontRef>
        </p:style>
        <p:txBody>
          <a:bodyPr wrap="none" rtlCol="0" anchor="ctr"/>
          <a:lstStyle/>
          <a:p>
            <a:pPr algn="ctr"/>
            <a:r>
              <a:rPr lang="es-CO" sz="1400" dirty="0">
                <a:solidFill>
                  <a:schemeClr val="tx1"/>
                </a:solidFill>
              </a:rPr>
              <a:t>Se agregan tipologías?</a:t>
            </a:r>
          </a:p>
        </p:txBody>
      </p:sp>
      <p:cxnSp>
        <p:nvCxnSpPr>
          <p:cNvPr id="75" name="Conector recto de flecha 74"/>
          <p:cNvCxnSpPr>
            <a:stCxn id="10" idx="2"/>
            <a:endCxn id="11" idx="0"/>
          </p:cNvCxnSpPr>
          <p:nvPr/>
        </p:nvCxnSpPr>
        <p:spPr>
          <a:xfrm>
            <a:off x="1663185" y="1795585"/>
            <a:ext cx="0" cy="2267824"/>
          </a:xfrm>
          <a:prstGeom prst="straightConnector1">
            <a:avLst/>
          </a:prstGeom>
          <a:ln>
            <a:solidFill>
              <a:schemeClr val="accent1">
                <a:lumMod val="75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77" name="Conector angular 76"/>
          <p:cNvCxnSpPr>
            <a:stCxn id="11" idx="3"/>
            <a:endCxn id="70" idx="2"/>
          </p:cNvCxnSpPr>
          <p:nvPr/>
        </p:nvCxnSpPr>
        <p:spPr>
          <a:xfrm flipV="1">
            <a:off x="2419269" y="3023094"/>
            <a:ext cx="274610" cy="1445207"/>
          </a:xfrm>
          <a:prstGeom prst="bentConnector2">
            <a:avLst/>
          </a:prstGeom>
          <a:ln>
            <a:solidFill>
              <a:schemeClr val="accent1">
                <a:lumMod val="75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79" name="Conector angular 78"/>
          <p:cNvCxnSpPr>
            <a:stCxn id="70" idx="0"/>
            <a:endCxn id="10" idx="3"/>
          </p:cNvCxnSpPr>
          <p:nvPr/>
        </p:nvCxnSpPr>
        <p:spPr>
          <a:xfrm rot="16200000" flipV="1">
            <a:off x="2025143" y="1762954"/>
            <a:ext cx="1062862" cy="274611"/>
          </a:xfrm>
          <a:prstGeom prst="bentConnector2">
            <a:avLst/>
          </a:prstGeom>
          <a:ln>
            <a:solidFill>
              <a:schemeClr val="accent1">
                <a:lumMod val="75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81" name="Conector angular 80"/>
          <p:cNvCxnSpPr>
            <a:stCxn id="70" idx="3"/>
            <a:endCxn id="18" idx="0"/>
          </p:cNvCxnSpPr>
          <p:nvPr/>
        </p:nvCxnSpPr>
        <p:spPr>
          <a:xfrm>
            <a:off x="2968490" y="2727393"/>
            <a:ext cx="1289613" cy="1336016"/>
          </a:xfrm>
          <a:prstGeom prst="bentConnector2">
            <a:avLst/>
          </a:prstGeom>
          <a:ln>
            <a:solidFill>
              <a:schemeClr val="accent1">
                <a:lumMod val="75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83" name="Conector recto de flecha 82"/>
          <p:cNvCxnSpPr>
            <a:stCxn id="18" idx="3"/>
            <a:endCxn id="27" idx="1"/>
          </p:cNvCxnSpPr>
          <p:nvPr/>
        </p:nvCxnSpPr>
        <p:spPr>
          <a:xfrm>
            <a:off x="5014187" y="4468301"/>
            <a:ext cx="954658" cy="0"/>
          </a:xfrm>
          <a:prstGeom prst="straightConnector1">
            <a:avLst/>
          </a:prstGeom>
          <a:ln>
            <a:solidFill>
              <a:schemeClr val="accent1">
                <a:lumMod val="75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87" name="Conector angular 86"/>
          <p:cNvCxnSpPr>
            <a:stCxn id="27" idx="0"/>
            <a:endCxn id="20" idx="1"/>
          </p:cNvCxnSpPr>
          <p:nvPr/>
        </p:nvCxnSpPr>
        <p:spPr>
          <a:xfrm rot="5400000" flipH="1" flipV="1">
            <a:off x="6302424" y="3029350"/>
            <a:ext cx="1336017" cy="732103"/>
          </a:xfrm>
          <a:prstGeom prst="bentConnector2">
            <a:avLst/>
          </a:prstGeom>
          <a:ln>
            <a:solidFill>
              <a:schemeClr val="accent1">
                <a:lumMod val="75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89" name="Conector recto de flecha 88"/>
          <p:cNvCxnSpPr>
            <a:stCxn id="20" idx="2"/>
            <a:endCxn id="28" idx="0"/>
          </p:cNvCxnSpPr>
          <p:nvPr/>
        </p:nvCxnSpPr>
        <p:spPr>
          <a:xfrm>
            <a:off x="8365328" y="3087432"/>
            <a:ext cx="0" cy="1013632"/>
          </a:xfrm>
          <a:prstGeom prst="straightConnector1">
            <a:avLst/>
          </a:prstGeom>
          <a:ln>
            <a:solidFill>
              <a:schemeClr val="accent1">
                <a:lumMod val="75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91" name="Conector angular 90"/>
          <p:cNvCxnSpPr>
            <a:stCxn id="28" idx="2"/>
            <a:endCxn id="11" idx="2"/>
          </p:cNvCxnSpPr>
          <p:nvPr/>
        </p:nvCxnSpPr>
        <p:spPr>
          <a:xfrm rot="5400000">
            <a:off x="4923894" y="1431759"/>
            <a:ext cx="180726" cy="6702143"/>
          </a:xfrm>
          <a:prstGeom prst="bentConnector3">
            <a:avLst>
              <a:gd name="adj1" fmla="val 416766"/>
            </a:avLst>
          </a:prstGeom>
          <a:ln>
            <a:solidFill>
              <a:schemeClr val="accent1">
                <a:lumMod val="75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94" name="Conector recto de flecha 93"/>
          <p:cNvCxnSpPr>
            <a:stCxn id="28" idx="3"/>
            <a:endCxn id="29" idx="1"/>
          </p:cNvCxnSpPr>
          <p:nvPr/>
        </p:nvCxnSpPr>
        <p:spPr>
          <a:xfrm flipV="1">
            <a:off x="8639939" y="4396686"/>
            <a:ext cx="1035568" cy="80"/>
          </a:xfrm>
          <a:prstGeom prst="straightConnector1">
            <a:avLst/>
          </a:prstGeom>
          <a:ln>
            <a:solidFill>
              <a:schemeClr val="accent1">
                <a:lumMod val="75000"/>
              </a:schemeClr>
            </a:solidFill>
            <a:tailEnd type="triangle"/>
          </a:ln>
        </p:spPr>
        <p:style>
          <a:lnRef idx="2">
            <a:schemeClr val="accent6"/>
          </a:lnRef>
          <a:fillRef idx="0">
            <a:schemeClr val="accent6"/>
          </a:fillRef>
          <a:effectRef idx="1">
            <a:schemeClr val="accent6"/>
          </a:effectRef>
          <a:fontRef idx="minor">
            <a:schemeClr val="tx1"/>
          </a:fontRef>
        </p:style>
      </p:cxnSp>
      <p:sp>
        <p:nvSpPr>
          <p:cNvPr id="95" name="CuadroTexto 94"/>
          <p:cNvSpPr txBox="1"/>
          <p:nvPr/>
        </p:nvSpPr>
        <p:spPr>
          <a:xfrm>
            <a:off x="2625126" y="2003742"/>
            <a:ext cx="343364" cy="369332"/>
          </a:xfrm>
          <a:prstGeom prst="rect">
            <a:avLst/>
          </a:prstGeom>
          <a:noFill/>
        </p:spPr>
        <p:txBody>
          <a:bodyPr wrap="none" rtlCol="0">
            <a:spAutoFit/>
          </a:bodyPr>
          <a:lstStyle/>
          <a:p>
            <a:r>
              <a:rPr lang="es-CO" dirty="0"/>
              <a:t>Sí</a:t>
            </a:r>
          </a:p>
        </p:txBody>
      </p:sp>
      <p:sp>
        <p:nvSpPr>
          <p:cNvPr id="96" name="CuadroTexto 95"/>
          <p:cNvSpPr txBox="1"/>
          <p:nvPr/>
        </p:nvSpPr>
        <p:spPr>
          <a:xfrm>
            <a:off x="8902796" y="4098969"/>
            <a:ext cx="343364" cy="369332"/>
          </a:xfrm>
          <a:prstGeom prst="rect">
            <a:avLst/>
          </a:prstGeom>
          <a:noFill/>
        </p:spPr>
        <p:txBody>
          <a:bodyPr wrap="none" rtlCol="0">
            <a:spAutoFit/>
          </a:bodyPr>
          <a:lstStyle/>
          <a:p>
            <a:r>
              <a:rPr lang="es-CO" dirty="0"/>
              <a:t>Sí</a:t>
            </a:r>
          </a:p>
        </p:txBody>
      </p:sp>
      <p:sp>
        <p:nvSpPr>
          <p:cNvPr id="97" name="CuadroTexto 96"/>
          <p:cNvSpPr txBox="1"/>
          <p:nvPr/>
        </p:nvSpPr>
        <p:spPr>
          <a:xfrm>
            <a:off x="3624900" y="2653762"/>
            <a:ext cx="455574" cy="369332"/>
          </a:xfrm>
          <a:prstGeom prst="rect">
            <a:avLst/>
          </a:prstGeom>
          <a:noFill/>
        </p:spPr>
        <p:txBody>
          <a:bodyPr wrap="none" rtlCol="0">
            <a:spAutoFit/>
          </a:bodyPr>
          <a:lstStyle/>
          <a:p>
            <a:r>
              <a:rPr lang="es-CO" dirty="0"/>
              <a:t>No</a:t>
            </a:r>
          </a:p>
        </p:txBody>
      </p:sp>
      <p:sp>
        <p:nvSpPr>
          <p:cNvPr id="98" name="CuadroTexto 97"/>
          <p:cNvSpPr txBox="1"/>
          <p:nvPr/>
        </p:nvSpPr>
        <p:spPr>
          <a:xfrm>
            <a:off x="8366171" y="4692388"/>
            <a:ext cx="455574" cy="369332"/>
          </a:xfrm>
          <a:prstGeom prst="rect">
            <a:avLst/>
          </a:prstGeom>
          <a:noFill/>
        </p:spPr>
        <p:txBody>
          <a:bodyPr wrap="none" rtlCol="0">
            <a:spAutoFit/>
          </a:bodyPr>
          <a:lstStyle/>
          <a:p>
            <a:r>
              <a:rPr lang="es-CO" dirty="0"/>
              <a:t>No</a:t>
            </a:r>
          </a:p>
        </p:txBody>
      </p:sp>
    </p:spTree>
    <p:extLst>
      <p:ext uri="{BB962C8B-B14F-4D97-AF65-F5344CB8AC3E}">
        <p14:creationId xmlns:p14="http://schemas.microsoft.com/office/powerpoint/2010/main" val="51072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1262210" y="233430"/>
            <a:ext cx="2406428" cy="446276"/>
          </a:xfrm>
          <a:prstGeom prst="rect">
            <a:avLst/>
          </a:prstGeom>
        </p:spPr>
        <p:txBody>
          <a:bodyPr wrap="none">
            <a:spAutoFit/>
          </a:bodyPr>
          <a:lstStyle/>
          <a:p>
            <a:r>
              <a:rPr lang="es-CO" sz="2300" b="1" dirty="0">
                <a:solidFill>
                  <a:schemeClr val="tx1">
                    <a:lumMod val="50000"/>
                    <a:lumOff val="50000"/>
                  </a:schemeClr>
                </a:solidFill>
                <a:latin typeface="Arial" panose="020B0604020202020204" pitchFamily="34" charset="0"/>
                <a:cs typeface="Arial" panose="020B0604020202020204" pitchFamily="34" charset="0"/>
              </a:rPr>
              <a:t>Fuente utilizada</a:t>
            </a:r>
          </a:p>
        </p:txBody>
      </p:sp>
      <p:sp>
        <p:nvSpPr>
          <p:cNvPr id="4" name="Rectángulo 3"/>
          <p:cNvSpPr/>
          <p:nvPr/>
        </p:nvSpPr>
        <p:spPr>
          <a:xfrm>
            <a:off x="1023816" y="859692"/>
            <a:ext cx="6071563" cy="12962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p:cNvSpPr/>
          <p:nvPr/>
        </p:nvSpPr>
        <p:spPr>
          <a:xfrm>
            <a:off x="1023815" y="2155971"/>
            <a:ext cx="6071564" cy="38423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p:cNvSpPr/>
          <p:nvPr/>
        </p:nvSpPr>
        <p:spPr>
          <a:xfrm>
            <a:off x="1098956" y="923876"/>
            <a:ext cx="5944693" cy="1200329"/>
          </a:xfrm>
          <a:prstGeom prst="rect">
            <a:avLst/>
          </a:prstGeom>
        </p:spPr>
        <p:txBody>
          <a:bodyPr wrap="square">
            <a:spAutoFit/>
          </a:bodyPr>
          <a:lstStyle/>
          <a:p>
            <a:pPr algn="ctr"/>
            <a:r>
              <a:rPr lang="es-CO" dirty="0">
                <a:solidFill>
                  <a:schemeClr val="tx1">
                    <a:lumMod val="50000"/>
                    <a:lumOff val="50000"/>
                  </a:schemeClr>
                </a:solidFill>
                <a:latin typeface="Arial" panose="020B0604020202020204" pitchFamily="34" charset="0"/>
                <a:cs typeface="Arial" panose="020B0604020202020204" pitchFamily="34" charset="0"/>
              </a:rPr>
              <a:t>Análisis de precios unitarios para cada una de las tipologías constructivas con base en la Revista </a:t>
            </a:r>
            <a:r>
              <a:rPr lang="es-CO" dirty="0" err="1">
                <a:solidFill>
                  <a:schemeClr val="tx1">
                    <a:lumMod val="50000"/>
                    <a:lumOff val="50000"/>
                  </a:schemeClr>
                </a:solidFill>
                <a:latin typeface="Arial" panose="020B0604020202020204" pitchFamily="34" charset="0"/>
                <a:cs typeface="Arial" panose="020B0604020202020204" pitchFamily="34" charset="0"/>
              </a:rPr>
              <a:t>Construdata</a:t>
            </a:r>
            <a:r>
              <a:rPr lang="es-CO" dirty="0">
                <a:solidFill>
                  <a:schemeClr val="tx1">
                    <a:lumMod val="50000"/>
                    <a:lumOff val="50000"/>
                  </a:schemeClr>
                </a:solidFill>
                <a:latin typeface="Arial" panose="020B0604020202020204" pitchFamily="34" charset="0"/>
                <a:cs typeface="Arial" panose="020B0604020202020204" pitchFamily="34" charset="0"/>
              </a:rPr>
              <a:t> LEGIS, versión 199 JUNIO - AGOSTO 2021. </a:t>
            </a:r>
          </a:p>
        </p:txBody>
      </p:sp>
      <p:pic>
        <p:nvPicPr>
          <p:cNvPr id="12" name="Imagen 11">
            <a:extLst>
              <a:ext uri="{FF2B5EF4-FFF2-40B4-BE49-F238E27FC236}">
                <a16:creationId xmlns:a16="http://schemas.microsoft.com/office/drawing/2014/main" xmlns="" id="{754B850D-8363-4709-95CC-E8405427B89D}"/>
              </a:ext>
            </a:extLst>
          </p:cNvPr>
          <p:cNvPicPr>
            <a:picLocks noChangeAspect="1"/>
          </p:cNvPicPr>
          <p:nvPr/>
        </p:nvPicPr>
        <p:blipFill>
          <a:blip r:embed="rId3"/>
          <a:stretch>
            <a:fillRect/>
          </a:stretch>
        </p:blipFill>
        <p:spPr>
          <a:xfrm>
            <a:off x="7268299" y="778833"/>
            <a:ext cx="3797834" cy="4892125"/>
          </a:xfrm>
          <a:prstGeom prst="rect">
            <a:avLst/>
          </a:prstGeom>
        </p:spPr>
      </p:pic>
      <p:sp>
        <p:nvSpPr>
          <p:cNvPr id="17" name="Rectángulo 16">
            <a:extLst>
              <a:ext uri="{FF2B5EF4-FFF2-40B4-BE49-F238E27FC236}">
                <a16:creationId xmlns:a16="http://schemas.microsoft.com/office/drawing/2014/main" xmlns="" id="{42174D81-AD4D-4350-AA1E-26019BE24410}"/>
              </a:ext>
            </a:extLst>
          </p:cNvPr>
          <p:cNvSpPr/>
          <p:nvPr/>
        </p:nvSpPr>
        <p:spPr>
          <a:xfrm>
            <a:off x="1098956" y="2155971"/>
            <a:ext cx="5944693" cy="369332"/>
          </a:xfrm>
          <a:prstGeom prst="rect">
            <a:avLst/>
          </a:prstGeom>
        </p:spPr>
        <p:txBody>
          <a:bodyPr wrap="square">
            <a:spAutoFit/>
          </a:bodyPr>
          <a:lstStyle/>
          <a:p>
            <a:pPr algn="ctr"/>
            <a:r>
              <a:rPr lang="es-CO" dirty="0">
                <a:solidFill>
                  <a:schemeClr val="tx1">
                    <a:lumMod val="50000"/>
                    <a:lumOff val="50000"/>
                  </a:schemeClr>
                </a:solidFill>
                <a:latin typeface="Arial" panose="020B0604020202020204" pitchFamily="34" charset="0"/>
                <a:cs typeface="Arial" panose="020B0604020202020204" pitchFamily="34" charset="0"/>
              </a:rPr>
              <a:t>Clasificación de costos por capítulos </a:t>
            </a:r>
          </a:p>
        </p:txBody>
      </p:sp>
      <p:pic>
        <p:nvPicPr>
          <p:cNvPr id="24" name="Imagen 23">
            <a:extLst>
              <a:ext uri="{FF2B5EF4-FFF2-40B4-BE49-F238E27FC236}">
                <a16:creationId xmlns:a16="http://schemas.microsoft.com/office/drawing/2014/main" xmlns="" id="{95E577BD-B02B-4BDE-8D4F-BFECEC1DCBC0}"/>
              </a:ext>
            </a:extLst>
          </p:cNvPr>
          <p:cNvPicPr>
            <a:picLocks noChangeAspect="1"/>
          </p:cNvPicPr>
          <p:nvPr/>
        </p:nvPicPr>
        <p:blipFill>
          <a:blip r:embed="rId4"/>
          <a:stretch>
            <a:fillRect/>
          </a:stretch>
        </p:blipFill>
        <p:spPr>
          <a:xfrm>
            <a:off x="1050887" y="2525303"/>
            <a:ext cx="6017420" cy="2889000"/>
          </a:xfrm>
          <a:prstGeom prst="rect">
            <a:avLst/>
          </a:prstGeom>
        </p:spPr>
      </p:pic>
      <p:sp>
        <p:nvSpPr>
          <p:cNvPr id="25" name="Rectángulo 24">
            <a:extLst>
              <a:ext uri="{FF2B5EF4-FFF2-40B4-BE49-F238E27FC236}">
                <a16:creationId xmlns:a16="http://schemas.microsoft.com/office/drawing/2014/main" xmlns="" id="{6039608E-CACE-4027-820B-EEBEA5C6CAFF}"/>
              </a:ext>
            </a:extLst>
          </p:cNvPr>
          <p:cNvSpPr/>
          <p:nvPr/>
        </p:nvSpPr>
        <p:spPr>
          <a:xfrm>
            <a:off x="1098956" y="5486292"/>
            <a:ext cx="5996423" cy="553998"/>
          </a:xfrm>
          <a:prstGeom prst="rect">
            <a:avLst/>
          </a:prstGeom>
        </p:spPr>
        <p:txBody>
          <a:bodyPr wrap="square">
            <a:spAutoFit/>
          </a:bodyPr>
          <a:lstStyle/>
          <a:p>
            <a:pPr algn="ctr"/>
            <a:r>
              <a:rPr lang="es-CO" sz="1500" dirty="0">
                <a:solidFill>
                  <a:schemeClr val="bg1">
                    <a:lumMod val="50000"/>
                  </a:schemeClr>
                </a:solidFill>
                <a:latin typeface="Arial" panose="020B0604020202020204" pitchFamily="34" charset="0"/>
                <a:cs typeface="Arial" panose="020B0604020202020204" pitchFamily="34" charset="0"/>
              </a:rPr>
              <a:t>Información construida (APU) en el proceso de actualización vigencia 2022</a:t>
            </a:r>
          </a:p>
        </p:txBody>
      </p:sp>
    </p:spTree>
    <p:extLst>
      <p:ext uri="{BB962C8B-B14F-4D97-AF65-F5344CB8AC3E}">
        <p14:creationId xmlns:p14="http://schemas.microsoft.com/office/powerpoint/2010/main" val="2024189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1262210" y="233430"/>
            <a:ext cx="1770036" cy="446276"/>
          </a:xfrm>
          <a:prstGeom prst="rect">
            <a:avLst/>
          </a:prstGeom>
        </p:spPr>
        <p:txBody>
          <a:bodyPr wrap="none">
            <a:spAutoFit/>
          </a:bodyPr>
          <a:lstStyle/>
          <a:p>
            <a:r>
              <a:rPr lang="es-CO" sz="2300" b="1" dirty="0">
                <a:solidFill>
                  <a:schemeClr val="tx1">
                    <a:lumMod val="50000"/>
                    <a:lumOff val="50000"/>
                  </a:schemeClr>
                </a:solidFill>
                <a:latin typeface="Arial" panose="020B0604020202020204" pitchFamily="34" charset="0"/>
                <a:cs typeface="Arial" panose="020B0604020202020204" pitchFamily="34" charset="0"/>
              </a:rPr>
              <a:t>Resultados</a:t>
            </a:r>
          </a:p>
        </p:txBody>
      </p:sp>
      <p:pic>
        <p:nvPicPr>
          <p:cNvPr id="11" name="Imagen 10">
            <a:extLst>
              <a:ext uri="{FF2B5EF4-FFF2-40B4-BE49-F238E27FC236}">
                <a16:creationId xmlns:a16="http://schemas.microsoft.com/office/drawing/2014/main" xmlns="" id="{F343E0C6-EE3B-42FE-8250-54E50F820C57}"/>
              </a:ext>
            </a:extLst>
          </p:cNvPr>
          <p:cNvPicPr>
            <a:picLocks noChangeAspect="1"/>
          </p:cNvPicPr>
          <p:nvPr/>
        </p:nvPicPr>
        <p:blipFill>
          <a:blip r:embed="rId3"/>
          <a:stretch>
            <a:fillRect/>
          </a:stretch>
        </p:blipFill>
        <p:spPr>
          <a:xfrm>
            <a:off x="1949328" y="679706"/>
            <a:ext cx="8293343" cy="5592082"/>
          </a:xfrm>
          <a:prstGeom prst="rect">
            <a:avLst/>
          </a:prstGeom>
        </p:spPr>
      </p:pic>
    </p:spTree>
    <p:extLst>
      <p:ext uri="{BB962C8B-B14F-4D97-AF65-F5344CB8AC3E}">
        <p14:creationId xmlns:p14="http://schemas.microsoft.com/office/powerpoint/2010/main" val="2767295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1262210" y="233430"/>
            <a:ext cx="1770036" cy="446276"/>
          </a:xfrm>
          <a:prstGeom prst="rect">
            <a:avLst/>
          </a:prstGeom>
        </p:spPr>
        <p:txBody>
          <a:bodyPr wrap="none">
            <a:spAutoFit/>
          </a:bodyPr>
          <a:lstStyle/>
          <a:p>
            <a:r>
              <a:rPr lang="es-CO" sz="2300" b="1" dirty="0">
                <a:solidFill>
                  <a:schemeClr val="tx1">
                    <a:lumMod val="50000"/>
                    <a:lumOff val="50000"/>
                  </a:schemeClr>
                </a:solidFill>
                <a:latin typeface="Arial" panose="020B0604020202020204" pitchFamily="34" charset="0"/>
                <a:cs typeface="Arial" panose="020B0604020202020204" pitchFamily="34" charset="0"/>
              </a:rPr>
              <a:t>Resultados</a:t>
            </a:r>
          </a:p>
        </p:txBody>
      </p:sp>
      <p:pic>
        <p:nvPicPr>
          <p:cNvPr id="3" name="Imagen 2">
            <a:extLst>
              <a:ext uri="{FF2B5EF4-FFF2-40B4-BE49-F238E27FC236}">
                <a16:creationId xmlns:a16="http://schemas.microsoft.com/office/drawing/2014/main" xmlns="" id="{7B2F7311-53A3-4AA3-8596-30DD0D9F7299}"/>
              </a:ext>
            </a:extLst>
          </p:cNvPr>
          <p:cNvPicPr>
            <a:picLocks noChangeAspect="1"/>
          </p:cNvPicPr>
          <p:nvPr/>
        </p:nvPicPr>
        <p:blipFill>
          <a:blip r:embed="rId3"/>
          <a:stretch>
            <a:fillRect/>
          </a:stretch>
        </p:blipFill>
        <p:spPr>
          <a:xfrm>
            <a:off x="1292276" y="679706"/>
            <a:ext cx="9607448" cy="5535832"/>
          </a:xfrm>
          <a:prstGeom prst="rect">
            <a:avLst/>
          </a:prstGeom>
        </p:spPr>
      </p:pic>
    </p:spTree>
    <p:extLst>
      <p:ext uri="{BB962C8B-B14F-4D97-AF65-F5344CB8AC3E}">
        <p14:creationId xmlns:p14="http://schemas.microsoft.com/office/powerpoint/2010/main" val="3323564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1262210" y="233430"/>
            <a:ext cx="1770036" cy="446276"/>
          </a:xfrm>
          <a:prstGeom prst="rect">
            <a:avLst/>
          </a:prstGeom>
        </p:spPr>
        <p:txBody>
          <a:bodyPr wrap="none">
            <a:spAutoFit/>
          </a:bodyPr>
          <a:lstStyle/>
          <a:p>
            <a:r>
              <a:rPr lang="es-CO" sz="2300" b="1" dirty="0">
                <a:solidFill>
                  <a:schemeClr val="tx1">
                    <a:lumMod val="50000"/>
                    <a:lumOff val="50000"/>
                  </a:schemeClr>
                </a:solidFill>
                <a:latin typeface="Arial" panose="020B0604020202020204" pitchFamily="34" charset="0"/>
                <a:cs typeface="Arial" panose="020B0604020202020204" pitchFamily="34" charset="0"/>
              </a:rPr>
              <a:t>Resultados</a:t>
            </a:r>
          </a:p>
        </p:txBody>
      </p:sp>
      <p:pic>
        <p:nvPicPr>
          <p:cNvPr id="5" name="Imagen 4">
            <a:extLst>
              <a:ext uri="{FF2B5EF4-FFF2-40B4-BE49-F238E27FC236}">
                <a16:creationId xmlns:a16="http://schemas.microsoft.com/office/drawing/2014/main" xmlns="" id="{173E7533-A7C3-4EC5-9A96-932015C51D29}"/>
              </a:ext>
            </a:extLst>
          </p:cNvPr>
          <p:cNvPicPr>
            <a:picLocks noChangeAspect="1"/>
          </p:cNvPicPr>
          <p:nvPr/>
        </p:nvPicPr>
        <p:blipFill>
          <a:blip r:embed="rId3"/>
          <a:stretch>
            <a:fillRect/>
          </a:stretch>
        </p:blipFill>
        <p:spPr>
          <a:xfrm>
            <a:off x="1262209" y="830510"/>
            <a:ext cx="9593145" cy="4831812"/>
          </a:xfrm>
          <a:prstGeom prst="rect">
            <a:avLst/>
          </a:prstGeom>
        </p:spPr>
      </p:pic>
    </p:spTree>
    <p:extLst>
      <p:ext uri="{BB962C8B-B14F-4D97-AF65-F5344CB8AC3E}">
        <p14:creationId xmlns:p14="http://schemas.microsoft.com/office/powerpoint/2010/main" val="2162586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1262210" y="233430"/>
            <a:ext cx="1770036" cy="446276"/>
          </a:xfrm>
          <a:prstGeom prst="rect">
            <a:avLst/>
          </a:prstGeom>
        </p:spPr>
        <p:txBody>
          <a:bodyPr wrap="none">
            <a:spAutoFit/>
          </a:bodyPr>
          <a:lstStyle/>
          <a:p>
            <a:r>
              <a:rPr lang="es-CO" sz="2300" b="1" dirty="0">
                <a:solidFill>
                  <a:schemeClr val="tx1">
                    <a:lumMod val="50000"/>
                    <a:lumOff val="50000"/>
                  </a:schemeClr>
                </a:solidFill>
                <a:latin typeface="Arial" panose="020B0604020202020204" pitchFamily="34" charset="0"/>
                <a:cs typeface="Arial" panose="020B0604020202020204" pitchFamily="34" charset="0"/>
              </a:rPr>
              <a:t>Resultados</a:t>
            </a:r>
          </a:p>
        </p:txBody>
      </p:sp>
      <p:pic>
        <p:nvPicPr>
          <p:cNvPr id="4" name="Imagen 3">
            <a:extLst>
              <a:ext uri="{FF2B5EF4-FFF2-40B4-BE49-F238E27FC236}">
                <a16:creationId xmlns:a16="http://schemas.microsoft.com/office/drawing/2014/main" xmlns="" id="{ACCBAF6C-0B20-4FF2-9776-8D95B33C80AF}"/>
              </a:ext>
            </a:extLst>
          </p:cNvPr>
          <p:cNvPicPr>
            <a:picLocks noChangeAspect="1"/>
          </p:cNvPicPr>
          <p:nvPr/>
        </p:nvPicPr>
        <p:blipFill>
          <a:blip r:embed="rId3"/>
          <a:stretch>
            <a:fillRect/>
          </a:stretch>
        </p:blipFill>
        <p:spPr>
          <a:xfrm>
            <a:off x="1521989" y="615946"/>
            <a:ext cx="9148022" cy="5626108"/>
          </a:xfrm>
          <a:prstGeom prst="rect">
            <a:avLst/>
          </a:prstGeom>
        </p:spPr>
      </p:pic>
    </p:spTree>
    <p:extLst>
      <p:ext uri="{BB962C8B-B14F-4D97-AF65-F5344CB8AC3E}">
        <p14:creationId xmlns:p14="http://schemas.microsoft.com/office/powerpoint/2010/main" val="172116848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2245</TotalTime>
  <Words>297</Words>
  <Application>Microsoft Office PowerPoint</Application>
  <PresentationFormat>Panorámica</PresentationFormat>
  <Paragraphs>37</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Luisa Fernanda Parra Bañol</dc:creator>
  <cp:lastModifiedBy>Gabriel Humberto Molina Betancur</cp:lastModifiedBy>
  <cp:revision>54</cp:revision>
  <dcterms:created xsi:type="dcterms:W3CDTF">2020-01-08T16:09:49Z</dcterms:created>
  <dcterms:modified xsi:type="dcterms:W3CDTF">2022-02-08T12:36:51Z</dcterms:modified>
</cp:coreProperties>
</file>