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6" r:id="rId5"/>
    <p:sldId id="267" r:id="rId6"/>
    <p:sldId id="262" r:id="rId7"/>
    <p:sldId id="263" r:id="rId8"/>
    <p:sldId id="265" r:id="rId9"/>
    <p:sldId id="264" r:id="rId10"/>
  </p:sldIdLst>
  <p:sldSz cx="9144000" cy="5143500" type="screen16x9"/>
  <p:notesSz cx="9144000" cy="51435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0163" y="263728"/>
            <a:ext cx="7243673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hlink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hlink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 u="heavy">
                <a:solidFill>
                  <a:schemeClr val="hlink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1CD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0214" y="1682242"/>
            <a:ext cx="7643571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hlink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41546" y="2151329"/>
            <a:ext cx="4867275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1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rtal.paco.gov.co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.paco.gov.co/" TargetMode="External"/><Relationship Id="rId2" Type="http://schemas.openxmlformats.org/officeDocument/2006/relationships/hyperlink" Target="mailto:contacto@presidencia.gov.co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secretariatransparencia.gov.c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055" y="950163"/>
            <a:ext cx="554228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Ebrima"/>
                <a:cs typeface="Ebrima"/>
              </a:rPr>
              <a:t>Secretaría</a:t>
            </a:r>
            <a:r>
              <a:rPr sz="2800" b="1" spc="2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Ebrima"/>
                <a:cs typeface="Ebrima"/>
              </a:rPr>
              <a:t>de</a:t>
            </a:r>
            <a:r>
              <a:rPr sz="2800" b="1" spc="1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Ebrima"/>
                <a:cs typeface="Ebrima"/>
              </a:rPr>
              <a:t>Transparencia</a:t>
            </a:r>
            <a:r>
              <a:rPr sz="2800" b="1" spc="5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Ebrima"/>
                <a:cs typeface="Ebrima"/>
              </a:rPr>
              <a:t>de </a:t>
            </a:r>
            <a:r>
              <a:rPr sz="2800" b="1" spc="-10" dirty="0">
                <a:solidFill>
                  <a:srgbClr val="FFFFFF"/>
                </a:solidFill>
                <a:latin typeface="Ebrima"/>
                <a:cs typeface="Ebrima"/>
              </a:rPr>
              <a:t>la </a:t>
            </a:r>
            <a:r>
              <a:rPr sz="2800" b="1" spc="-76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Ebrima"/>
                <a:cs typeface="Ebrima"/>
              </a:rPr>
              <a:t>Presidencia</a:t>
            </a:r>
            <a:r>
              <a:rPr sz="2800" b="1" spc="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Ebrima"/>
                <a:cs typeface="Ebrima"/>
              </a:rPr>
              <a:t>de</a:t>
            </a:r>
            <a:r>
              <a:rPr sz="2800" b="1" spc="-1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Ebrima"/>
                <a:cs typeface="Ebrima"/>
              </a:rPr>
              <a:t>la</a:t>
            </a:r>
            <a:r>
              <a:rPr sz="2800" b="1" spc="1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Ebrima"/>
                <a:cs typeface="Ebrima"/>
              </a:rPr>
              <a:t>República</a:t>
            </a:r>
            <a:r>
              <a:rPr sz="2800" b="1" spc="4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Ebrima"/>
                <a:cs typeface="Ebrima"/>
              </a:rPr>
              <a:t>de </a:t>
            </a:r>
            <a:r>
              <a:rPr sz="2800" b="1" spc="-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Ebrima"/>
                <a:cs typeface="Ebrima"/>
              </a:rPr>
              <a:t>Colombia:</a:t>
            </a:r>
            <a:endParaRPr sz="2800">
              <a:latin typeface="Ebrima"/>
              <a:cs typeface="Ebri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055" y="2654935"/>
            <a:ext cx="5246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5" dirty="0">
                <a:solidFill>
                  <a:srgbClr val="FFFFFF"/>
                </a:solidFill>
                <a:latin typeface="Trebuchet MS"/>
                <a:cs typeface="Trebuchet MS"/>
              </a:rPr>
              <a:t>Portal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rebuchet MS"/>
                <a:cs typeface="Trebuchet MS"/>
              </a:rPr>
              <a:t>Anticorrupción</a:t>
            </a:r>
            <a:r>
              <a:rPr sz="24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4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45" dirty="0">
                <a:solidFill>
                  <a:srgbClr val="FFFFFF"/>
                </a:solidFill>
                <a:latin typeface="Trebuchet MS"/>
                <a:cs typeface="Trebuchet MS"/>
              </a:rPr>
              <a:t>Colombia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6719" y="155447"/>
            <a:ext cx="909827" cy="5882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5447"/>
            <a:ext cx="1965960" cy="3093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3203" y="1208532"/>
            <a:ext cx="3133344" cy="39349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3250" y="2450910"/>
            <a:ext cx="3168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solidFill>
                  <a:srgbClr val="FFFFFF"/>
                </a:solidFill>
                <a:latin typeface="Arial MT"/>
                <a:cs typeface="Arial MT"/>
              </a:rPr>
              <a:t>RE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7863" y="1929383"/>
            <a:ext cx="611124" cy="5516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047" y="2895600"/>
            <a:ext cx="556260" cy="5958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567" y="765048"/>
            <a:ext cx="711707" cy="609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7863" y="3953255"/>
            <a:ext cx="573024" cy="55321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07719" y="1420495"/>
            <a:ext cx="52641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9690" marR="5080" indent="-47625">
              <a:lnSpc>
                <a:spcPct val="100000"/>
              </a:lnSpc>
              <a:spcBef>
                <a:spcPts val="105"/>
              </a:spcBef>
            </a:pPr>
            <a:r>
              <a:rPr sz="800" spc="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800" spc="10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8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800" spc="45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800" spc="65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800" spc="25" dirty="0">
                <a:solidFill>
                  <a:srgbClr val="FFFFFF"/>
                </a:solidFill>
                <a:latin typeface="Trebuchet MS"/>
                <a:cs typeface="Trebuchet MS"/>
              </a:rPr>
              <a:t>públicos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7673" y="2531110"/>
            <a:ext cx="5861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FFFFFF"/>
                </a:solidFill>
                <a:latin typeface="Trebuchet MS"/>
                <a:cs typeface="Trebuchet MS"/>
              </a:rPr>
              <a:t>Ciudadanos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5352" y="3553459"/>
            <a:ext cx="544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8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800" spc="-1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800" spc="-5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800" spc="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800" spc="15" dirty="0">
                <a:solidFill>
                  <a:srgbClr val="FFFFFF"/>
                </a:solidFill>
                <a:latin typeface="Trebuchet MS"/>
                <a:cs typeface="Trebuchet MS"/>
              </a:rPr>
              <a:t>dis</a:t>
            </a:r>
            <a:r>
              <a:rPr sz="800" spc="10" dirty="0">
                <a:solidFill>
                  <a:srgbClr val="FFFFFF"/>
                </a:solidFill>
                <a:latin typeface="Trebuchet MS"/>
                <a:cs typeface="Trebuchet MS"/>
              </a:rPr>
              <a:t>ta</a:t>
            </a:r>
            <a:r>
              <a:rPr sz="800" spc="8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8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90188" y="879347"/>
            <a:ext cx="4547870" cy="3845560"/>
            <a:chOff x="3790188" y="879347"/>
            <a:chExt cx="4547870" cy="38455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0188" y="879347"/>
              <a:ext cx="4547616" cy="20726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0188" y="2090927"/>
              <a:ext cx="2333243" cy="1609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6752" y="2071115"/>
              <a:ext cx="2318004" cy="16626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0188" y="3698747"/>
              <a:ext cx="4544568" cy="1025652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3183635" y="2599944"/>
            <a:ext cx="497205" cy="719455"/>
          </a:xfrm>
          <a:custGeom>
            <a:avLst/>
            <a:gdLst/>
            <a:ahLst/>
            <a:cxnLst/>
            <a:rect l="l" t="t" r="r" b="b"/>
            <a:pathLst>
              <a:path w="497204" h="719454">
                <a:moveTo>
                  <a:pt x="259461" y="0"/>
                </a:moveTo>
                <a:lnTo>
                  <a:pt x="259461" y="179831"/>
                </a:lnTo>
                <a:lnTo>
                  <a:pt x="0" y="179831"/>
                </a:lnTo>
                <a:lnTo>
                  <a:pt x="0" y="539495"/>
                </a:lnTo>
                <a:lnTo>
                  <a:pt x="259461" y="539495"/>
                </a:lnTo>
                <a:lnTo>
                  <a:pt x="259461" y="719328"/>
                </a:lnTo>
                <a:lnTo>
                  <a:pt x="496824" y="359663"/>
                </a:lnTo>
                <a:lnTo>
                  <a:pt x="2594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0163" y="263728"/>
            <a:ext cx="21996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Ebrima"/>
                <a:cs typeface="Ebrima"/>
              </a:rPr>
              <a:t>Servicios</a:t>
            </a:r>
            <a:r>
              <a:rPr sz="2000" b="1" spc="-50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Ebrima"/>
                <a:cs typeface="Ebrima"/>
              </a:rPr>
              <a:t>de</a:t>
            </a:r>
            <a:r>
              <a:rPr sz="20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Ebrima"/>
                <a:cs typeface="Ebrima"/>
              </a:rPr>
              <a:t>PACO</a:t>
            </a:r>
            <a:endParaRPr sz="2000">
              <a:latin typeface="Ebrima"/>
              <a:cs typeface="Ebri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02764" y="844296"/>
            <a:ext cx="797560" cy="795655"/>
          </a:xfrm>
          <a:custGeom>
            <a:avLst/>
            <a:gdLst/>
            <a:ahLst/>
            <a:cxnLst/>
            <a:rect l="l" t="t" r="r" b="b"/>
            <a:pathLst>
              <a:path w="797560" h="795655">
                <a:moveTo>
                  <a:pt x="398525" y="0"/>
                </a:moveTo>
                <a:lnTo>
                  <a:pt x="352051" y="2675"/>
                </a:lnTo>
                <a:lnTo>
                  <a:pt x="307150" y="10503"/>
                </a:lnTo>
                <a:lnTo>
                  <a:pt x="264123" y="23185"/>
                </a:lnTo>
                <a:lnTo>
                  <a:pt x="223268" y="40423"/>
                </a:lnTo>
                <a:lnTo>
                  <a:pt x="184884" y="61919"/>
                </a:lnTo>
                <a:lnTo>
                  <a:pt x="149272" y="87374"/>
                </a:lnTo>
                <a:lnTo>
                  <a:pt x="116728" y="116490"/>
                </a:lnTo>
                <a:lnTo>
                  <a:pt x="87554" y="148969"/>
                </a:lnTo>
                <a:lnTo>
                  <a:pt x="62047" y="184513"/>
                </a:lnTo>
                <a:lnTo>
                  <a:pt x="40508" y="222823"/>
                </a:lnTo>
                <a:lnTo>
                  <a:pt x="23234" y="263602"/>
                </a:lnTo>
                <a:lnTo>
                  <a:pt x="10525" y="306550"/>
                </a:lnTo>
                <a:lnTo>
                  <a:pt x="2681" y="351370"/>
                </a:lnTo>
                <a:lnTo>
                  <a:pt x="0" y="397763"/>
                </a:lnTo>
                <a:lnTo>
                  <a:pt x="2681" y="444157"/>
                </a:lnTo>
                <a:lnTo>
                  <a:pt x="10525" y="488977"/>
                </a:lnTo>
                <a:lnTo>
                  <a:pt x="23234" y="531925"/>
                </a:lnTo>
                <a:lnTo>
                  <a:pt x="40508" y="572704"/>
                </a:lnTo>
                <a:lnTo>
                  <a:pt x="62047" y="611014"/>
                </a:lnTo>
                <a:lnTo>
                  <a:pt x="87554" y="646558"/>
                </a:lnTo>
                <a:lnTo>
                  <a:pt x="116728" y="679037"/>
                </a:lnTo>
                <a:lnTo>
                  <a:pt x="149272" y="708153"/>
                </a:lnTo>
                <a:lnTo>
                  <a:pt x="184884" y="733608"/>
                </a:lnTo>
                <a:lnTo>
                  <a:pt x="223268" y="755104"/>
                </a:lnTo>
                <a:lnTo>
                  <a:pt x="264123" y="772342"/>
                </a:lnTo>
                <a:lnTo>
                  <a:pt x="307150" y="785024"/>
                </a:lnTo>
                <a:lnTo>
                  <a:pt x="352051" y="792852"/>
                </a:lnTo>
                <a:lnTo>
                  <a:pt x="398525" y="795527"/>
                </a:lnTo>
                <a:lnTo>
                  <a:pt x="445000" y="792852"/>
                </a:lnTo>
                <a:lnTo>
                  <a:pt x="489901" y="785024"/>
                </a:lnTo>
                <a:lnTo>
                  <a:pt x="532928" y="772342"/>
                </a:lnTo>
                <a:lnTo>
                  <a:pt x="573783" y="755104"/>
                </a:lnTo>
                <a:lnTo>
                  <a:pt x="612167" y="733608"/>
                </a:lnTo>
                <a:lnTo>
                  <a:pt x="647779" y="708153"/>
                </a:lnTo>
                <a:lnTo>
                  <a:pt x="680323" y="679037"/>
                </a:lnTo>
                <a:lnTo>
                  <a:pt x="709497" y="646558"/>
                </a:lnTo>
                <a:lnTo>
                  <a:pt x="735004" y="611014"/>
                </a:lnTo>
                <a:lnTo>
                  <a:pt x="756543" y="572704"/>
                </a:lnTo>
                <a:lnTo>
                  <a:pt x="773817" y="531925"/>
                </a:lnTo>
                <a:lnTo>
                  <a:pt x="786526" y="488977"/>
                </a:lnTo>
                <a:lnTo>
                  <a:pt x="794370" y="444157"/>
                </a:lnTo>
                <a:lnTo>
                  <a:pt x="797052" y="397763"/>
                </a:lnTo>
                <a:lnTo>
                  <a:pt x="794370" y="351370"/>
                </a:lnTo>
                <a:lnTo>
                  <a:pt x="786526" y="306550"/>
                </a:lnTo>
                <a:lnTo>
                  <a:pt x="773817" y="263602"/>
                </a:lnTo>
                <a:lnTo>
                  <a:pt x="756543" y="222823"/>
                </a:lnTo>
                <a:lnTo>
                  <a:pt x="735004" y="184513"/>
                </a:lnTo>
                <a:lnTo>
                  <a:pt x="709497" y="148969"/>
                </a:lnTo>
                <a:lnTo>
                  <a:pt x="680323" y="116490"/>
                </a:lnTo>
                <a:lnTo>
                  <a:pt x="647779" y="87374"/>
                </a:lnTo>
                <a:lnTo>
                  <a:pt x="612167" y="61919"/>
                </a:lnTo>
                <a:lnTo>
                  <a:pt x="573783" y="40423"/>
                </a:lnTo>
                <a:lnTo>
                  <a:pt x="532928" y="23185"/>
                </a:lnTo>
                <a:lnTo>
                  <a:pt x="489901" y="10503"/>
                </a:lnTo>
                <a:lnTo>
                  <a:pt x="445000" y="2675"/>
                </a:lnTo>
                <a:lnTo>
                  <a:pt x="398525" y="0"/>
                </a:lnTo>
                <a:close/>
              </a:path>
            </a:pathLst>
          </a:custGeom>
          <a:solidFill>
            <a:srgbClr val="498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72614" y="1110741"/>
            <a:ext cx="6489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35" dirty="0">
                <a:solidFill>
                  <a:srgbClr val="FFFFFF"/>
                </a:solidFill>
                <a:latin typeface="Trebuchet MS"/>
                <a:cs typeface="Trebuchet MS"/>
              </a:rPr>
              <a:t>Reportes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02764" y="1885188"/>
            <a:ext cx="797560" cy="797560"/>
          </a:xfrm>
          <a:custGeom>
            <a:avLst/>
            <a:gdLst/>
            <a:ahLst/>
            <a:cxnLst/>
            <a:rect l="l" t="t" r="r" b="b"/>
            <a:pathLst>
              <a:path w="797560" h="797560">
                <a:moveTo>
                  <a:pt x="398525" y="0"/>
                </a:moveTo>
                <a:lnTo>
                  <a:pt x="352051" y="2681"/>
                </a:lnTo>
                <a:lnTo>
                  <a:pt x="307150" y="10525"/>
                </a:lnTo>
                <a:lnTo>
                  <a:pt x="264123" y="23234"/>
                </a:lnTo>
                <a:lnTo>
                  <a:pt x="223268" y="40508"/>
                </a:lnTo>
                <a:lnTo>
                  <a:pt x="184884" y="62047"/>
                </a:lnTo>
                <a:lnTo>
                  <a:pt x="149272" y="87554"/>
                </a:lnTo>
                <a:lnTo>
                  <a:pt x="116728" y="116728"/>
                </a:lnTo>
                <a:lnTo>
                  <a:pt x="87554" y="149272"/>
                </a:lnTo>
                <a:lnTo>
                  <a:pt x="62047" y="184884"/>
                </a:lnTo>
                <a:lnTo>
                  <a:pt x="40508" y="223268"/>
                </a:lnTo>
                <a:lnTo>
                  <a:pt x="23234" y="264123"/>
                </a:lnTo>
                <a:lnTo>
                  <a:pt x="10525" y="307150"/>
                </a:lnTo>
                <a:lnTo>
                  <a:pt x="2681" y="352051"/>
                </a:lnTo>
                <a:lnTo>
                  <a:pt x="0" y="398525"/>
                </a:lnTo>
                <a:lnTo>
                  <a:pt x="2681" y="445000"/>
                </a:lnTo>
                <a:lnTo>
                  <a:pt x="10525" y="489901"/>
                </a:lnTo>
                <a:lnTo>
                  <a:pt x="23234" y="532928"/>
                </a:lnTo>
                <a:lnTo>
                  <a:pt x="40508" y="573783"/>
                </a:lnTo>
                <a:lnTo>
                  <a:pt x="62047" y="612167"/>
                </a:lnTo>
                <a:lnTo>
                  <a:pt x="87554" y="647779"/>
                </a:lnTo>
                <a:lnTo>
                  <a:pt x="116728" y="680323"/>
                </a:lnTo>
                <a:lnTo>
                  <a:pt x="149272" y="709497"/>
                </a:lnTo>
                <a:lnTo>
                  <a:pt x="184884" y="735004"/>
                </a:lnTo>
                <a:lnTo>
                  <a:pt x="223268" y="756543"/>
                </a:lnTo>
                <a:lnTo>
                  <a:pt x="264123" y="773817"/>
                </a:lnTo>
                <a:lnTo>
                  <a:pt x="307150" y="786526"/>
                </a:lnTo>
                <a:lnTo>
                  <a:pt x="352051" y="794370"/>
                </a:lnTo>
                <a:lnTo>
                  <a:pt x="398525" y="797051"/>
                </a:lnTo>
                <a:lnTo>
                  <a:pt x="445000" y="794370"/>
                </a:lnTo>
                <a:lnTo>
                  <a:pt x="489901" y="786526"/>
                </a:lnTo>
                <a:lnTo>
                  <a:pt x="532928" y="773817"/>
                </a:lnTo>
                <a:lnTo>
                  <a:pt x="573783" y="756543"/>
                </a:lnTo>
                <a:lnTo>
                  <a:pt x="612167" y="735004"/>
                </a:lnTo>
                <a:lnTo>
                  <a:pt x="647779" y="709497"/>
                </a:lnTo>
                <a:lnTo>
                  <a:pt x="680323" y="680323"/>
                </a:lnTo>
                <a:lnTo>
                  <a:pt x="709497" y="647779"/>
                </a:lnTo>
                <a:lnTo>
                  <a:pt x="735004" y="612167"/>
                </a:lnTo>
                <a:lnTo>
                  <a:pt x="756543" y="573783"/>
                </a:lnTo>
                <a:lnTo>
                  <a:pt x="773817" y="532928"/>
                </a:lnTo>
                <a:lnTo>
                  <a:pt x="786526" y="489901"/>
                </a:lnTo>
                <a:lnTo>
                  <a:pt x="794370" y="445000"/>
                </a:lnTo>
                <a:lnTo>
                  <a:pt x="797052" y="398525"/>
                </a:lnTo>
                <a:lnTo>
                  <a:pt x="794370" y="352051"/>
                </a:lnTo>
                <a:lnTo>
                  <a:pt x="786526" y="307150"/>
                </a:lnTo>
                <a:lnTo>
                  <a:pt x="773817" y="264123"/>
                </a:lnTo>
                <a:lnTo>
                  <a:pt x="756543" y="223268"/>
                </a:lnTo>
                <a:lnTo>
                  <a:pt x="735004" y="184884"/>
                </a:lnTo>
                <a:lnTo>
                  <a:pt x="709497" y="149272"/>
                </a:lnTo>
                <a:lnTo>
                  <a:pt x="680323" y="116728"/>
                </a:lnTo>
                <a:lnTo>
                  <a:pt x="647779" y="87554"/>
                </a:lnTo>
                <a:lnTo>
                  <a:pt x="612167" y="62047"/>
                </a:lnTo>
                <a:lnTo>
                  <a:pt x="573783" y="40508"/>
                </a:lnTo>
                <a:lnTo>
                  <a:pt x="532928" y="23234"/>
                </a:lnTo>
                <a:lnTo>
                  <a:pt x="489901" y="10525"/>
                </a:lnTo>
                <a:lnTo>
                  <a:pt x="445000" y="2681"/>
                </a:lnTo>
                <a:lnTo>
                  <a:pt x="398525" y="0"/>
                </a:lnTo>
                <a:close/>
              </a:path>
            </a:pathLst>
          </a:custGeom>
          <a:solidFill>
            <a:srgbClr val="498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51913" y="2186177"/>
            <a:ext cx="676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35" dirty="0">
                <a:solidFill>
                  <a:srgbClr val="FFFFFF"/>
                </a:solidFill>
                <a:latin typeface="Trebuchet MS"/>
                <a:cs typeface="Trebuchet MS"/>
              </a:rPr>
              <a:t>Denuncias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02764" y="2967227"/>
            <a:ext cx="797560" cy="795655"/>
          </a:xfrm>
          <a:custGeom>
            <a:avLst/>
            <a:gdLst/>
            <a:ahLst/>
            <a:cxnLst/>
            <a:rect l="l" t="t" r="r" b="b"/>
            <a:pathLst>
              <a:path w="797560" h="795654">
                <a:moveTo>
                  <a:pt x="398525" y="0"/>
                </a:moveTo>
                <a:lnTo>
                  <a:pt x="352051" y="2675"/>
                </a:lnTo>
                <a:lnTo>
                  <a:pt x="307150" y="10503"/>
                </a:lnTo>
                <a:lnTo>
                  <a:pt x="264123" y="23185"/>
                </a:lnTo>
                <a:lnTo>
                  <a:pt x="223268" y="40423"/>
                </a:lnTo>
                <a:lnTo>
                  <a:pt x="184884" y="61919"/>
                </a:lnTo>
                <a:lnTo>
                  <a:pt x="149272" y="87374"/>
                </a:lnTo>
                <a:lnTo>
                  <a:pt x="116728" y="116490"/>
                </a:lnTo>
                <a:lnTo>
                  <a:pt x="87554" y="148969"/>
                </a:lnTo>
                <a:lnTo>
                  <a:pt x="62047" y="184513"/>
                </a:lnTo>
                <a:lnTo>
                  <a:pt x="40508" y="222823"/>
                </a:lnTo>
                <a:lnTo>
                  <a:pt x="23234" y="263602"/>
                </a:lnTo>
                <a:lnTo>
                  <a:pt x="10525" y="306550"/>
                </a:lnTo>
                <a:lnTo>
                  <a:pt x="2681" y="351370"/>
                </a:lnTo>
                <a:lnTo>
                  <a:pt x="0" y="397764"/>
                </a:lnTo>
                <a:lnTo>
                  <a:pt x="2681" y="444157"/>
                </a:lnTo>
                <a:lnTo>
                  <a:pt x="10525" y="488977"/>
                </a:lnTo>
                <a:lnTo>
                  <a:pt x="23234" y="531925"/>
                </a:lnTo>
                <a:lnTo>
                  <a:pt x="40508" y="572704"/>
                </a:lnTo>
                <a:lnTo>
                  <a:pt x="62047" y="611014"/>
                </a:lnTo>
                <a:lnTo>
                  <a:pt x="87554" y="646558"/>
                </a:lnTo>
                <a:lnTo>
                  <a:pt x="116728" y="679037"/>
                </a:lnTo>
                <a:lnTo>
                  <a:pt x="149272" y="708153"/>
                </a:lnTo>
                <a:lnTo>
                  <a:pt x="184884" y="733608"/>
                </a:lnTo>
                <a:lnTo>
                  <a:pt x="223268" y="755104"/>
                </a:lnTo>
                <a:lnTo>
                  <a:pt x="264123" y="772342"/>
                </a:lnTo>
                <a:lnTo>
                  <a:pt x="307150" y="785024"/>
                </a:lnTo>
                <a:lnTo>
                  <a:pt x="352051" y="792852"/>
                </a:lnTo>
                <a:lnTo>
                  <a:pt x="398525" y="795528"/>
                </a:lnTo>
                <a:lnTo>
                  <a:pt x="445000" y="792852"/>
                </a:lnTo>
                <a:lnTo>
                  <a:pt x="489901" y="785024"/>
                </a:lnTo>
                <a:lnTo>
                  <a:pt x="532928" y="772342"/>
                </a:lnTo>
                <a:lnTo>
                  <a:pt x="573783" y="755104"/>
                </a:lnTo>
                <a:lnTo>
                  <a:pt x="612167" y="733608"/>
                </a:lnTo>
                <a:lnTo>
                  <a:pt x="647779" y="708153"/>
                </a:lnTo>
                <a:lnTo>
                  <a:pt x="680323" y="679037"/>
                </a:lnTo>
                <a:lnTo>
                  <a:pt x="709497" y="646558"/>
                </a:lnTo>
                <a:lnTo>
                  <a:pt x="735004" y="611014"/>
                </a:lnTo>
                <a:lnTo>
                  <a:pt x="756543" y="572704"/>
                </a:lnTo>
                <a:lnTo>
                  <a:pt x="773817" y="531925"/>
                </a:lnTo>
                <a:lnTo>
                  <a:pt x="786526" y="488977"/>
                </a:lnTo>
                <a:lnTo>
                  <a:pt x="794370" y="444157"/>
                </a:lnTo>
                <a:lnTo>
                  <a:pt x="797052" y="397764"/>
                </a:lnTo>
                <a:lnTo>
                  <a:pt x="794370" y="351370"/>
                </a:lnTo>
                <a:lnTo>
                  <a:pt x="786526" y="306550"/>
                </a:lnTo>
                <a:lnTo>
                  <a:pt x="773817" y="263602"/>
                </a:lnTo>
                <a:lnTo>
                  <a:pt x="756543" y="222823"/>
                </a:lnTo>
                <a:lnTo>
                  <a:pt x="735004" y="184513"/>
                </a:lnTo>
                <a:lnTo>
                  <a:pt x="709497" y="148969"/>
                </a:lnTo>
                <a:lnTo>
                  <a:pt x="680323" y="116490"/>
                </a:lnTo>
                <a:lnTo>
                  <a:pt x="647779" y="87374"/>
                </a:lnTo>
                <a:lnTo>
                  <a:pt x="612167" y="61919"/>
                </a:lnTo>
                <a:lnTo>
                  <a:pt x="573783" y="40423"/>
                </a:lnTo>
                <a:lnTo>
                  <a:pt x="532928" y="23185"/>
                </a:lnTo>
                <a:lnTo>
                  <a:pt x="489901" y="10503"/>
                </a:lnTo>
                <a:lnTo>
                  <a:pt x="445000" y="2675"/>
                </a:lnTo>
                <a:lnTo>
                  <a:pt x="398525" y="0"/>
                </a:lnTo>
                <a:close/>
              </a:path>
            </a:pathLst>
          </a:custGeom>
          <a:solidFill>
            <a:srgbClr val="498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433066" y="3154807"/>
            <a:ext cx="5410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sz="1050" b="1" spc="65" dirty="0">
                <a:solidFill>
                  <a:srgbClr val="FFFFFF"/>
                </a:solidFill>
                <a:latin typeface="Trebuchet MS"/>
                <a:cs typeface="Trebuchet MS"/>
              </a:rPr>
              <a:t>Mapa </a:t>
            </a:r>
            <a:r>
              <a:rPr sz="1050" b="1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b="1" spc="3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050" b="1" spc="6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50" b="1" spc="-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50" b="1" spc="-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50" b="1" spc="4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050" b="1" spc="-4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50" b="1" spc="70" dirty="0">
                <a:solidFill>
                  <a:srgbClr val="FFFFFF"/>
                </a:solidFill>
                <a:latin typeface="Trebuchet MS"/>
                <a:cs typeface="Trebuchet MS"/>
              </a:rPr>
              <a:t>as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02764" y="3928871"/>
            <a:ext cx="797560" cy="797560"/>
          </a:xfrm>
          <a:custGeom>
            <a:avLst/>
            <a:gdLst/>
            <a:ahLst/>
            <a:cxnLst/>
            <a:rect l="l" t="t" r="r" b="b"/>
            <a:pathLst>
              <a:path w="797560" h="797560">
                <a:moveTo>
                  <a:pt x="398525" y="0"/>
                </a:moveTo>
                <a:lnTo>
                  <a:pt x="352051" y="2681"/>
                </a:lnTo>
                <a:lnTo>
                  <a:pt x="307150" y="10525"/>
                </a:lnTo>
                <a:lnTo>
                  <a:pt x="264123" y="23233"/>
                </a:lnTo>
                <a:lnTo>
                  <a:pt x="223268" y="40505"/>
                </a:lnTo>
                <a:lnTo>
                  <a:pt x="184884" y="62044"/>
                </a:lnTo>
                <a:lnTo>
                  <a:pt x="149272" y="87550"/>
                </a:lnTo>
                <a:lnTo>
                  <a:pt x="116728" y="116724"/>
                </a:lnTo>
                <a:lnTo>
                  <a:pt x="87554" y="149266"/>
                </a:lnTo>
                <a:lnTo>
                  <a:pt x="62047" y="184879"/>
                </a:lnTo>
                <a:lnTo>
                  <a:pt x="40508" y="223262"/>
                </a:lnTo>
                <a:lnTo>
                  <a:pt x="23234" y="264118"/>
                </a:lnTo>
                <a:lnTo>
                  <a:pt x="10525" y="307146"/>
                </a:lnTo>
                <a:lnTo>
                  <a:pt x="2681" y="352048"/>
                </a:lnTo>
                <a:lnTo>
                  <a:pt x="0" y="398525"/>
                </a:lnTo>
                <a:lnTo>
                  <a:pt x="2681" y="445003"/>
                </a:lnTo>
                <a:lnTo>
                  <a:pt x="10525" y="489905"/>
                </a:lnTo>
                <a:lnTo>
                  <a:pt x="23234" y="532933"/>
                </a:lnTo>
                <a:lnTo>
                  <a:pt x="40508" y="573789"/>
                </a:lnTo>
                <a:lnTo>
                  <a:pt x="62047" y="612172"/>
                </a:lnTo>
                <a:lnTo>
                  <a:pt x="87554" y="647785"/>
                </a:lnTo>
                <a:lnTo>
                  <a:pt x="116728" y="680327"/>
                </a:lnTo>
                <a:lnTo>
                  <a:pt x="149272" y="709501"/>
                </a:lnTo>
                <a:lnTo>
                  <a:pt x="184884" y="735007"/>
                </a:lnTo>
                <a:lnTo>
                  <a:pt x="223268" y="756546"/>
                </a:lnTo>
                <a:lnTo>
                  <a:pt x="264123" y="773818"/>
                </a:lnTo>
                <a:lnTo>
                  <a:pt x="307150" y="786526"/>
                </a:lnTo>
                <a:lnTo>
                  <a:pt x="352051" y="794370"/>
                </a:lnTo>
                <a:lnTo>
                  <a:pt x="398525" y="797051"/>
                </a:lnTo>
                <a:lnTo>
                  <a:pt x="445000" y="794370"/>
                </a:lnTo>
                <a:lnTo>
                  <a:pt x="489901" y="786526"/>
                </a:lnTo>
                <a:lnTo>
                  <a:pt x="532928" y="773818"/>
                </a:lnTo>
                <a:lnTo>
                  <a:pt x="573783" y="756546"/>
                </a:lnTo>
                <a:lnTo>
                  <a:pt x="612167" y="735007"/>
                </a:lnTo>
                <a:lnTo>
                  <a:pt x="647779" y="709501"/>
                </a:lnTo>
                <a:lnTo>
                  <a:pt x="680323" y="680327"/>
                </a:lnTo>
                <a:lnTo>
                  <a:pt x="709497" y="647785"/>
                </a:lnTo>
                <a:lnTo>
                  <a:pt x="735004" y="612172"/>
                </a:lnTo>
                <a:lnTo>
                  <a:pt x="756543" y="573789"/>
                </a:lnTo>
                <a:lnTo>
                  <a:pt x="773817" y="532933"/>
                </a:lnTo>
                <a:lnTo>
                  <a:pt x="786526" y="489905"/>
                </a:lnTo>
                <a:lnTo>
                  <a:pt x="794370" y="445003"/>
                </a:lnTo>
                <a:lnTo>
                  <a:pt x="797052" y="398525"/>
                </a:lnTo>
                <a:lnTo>
                  <a:pt x="794370" y="352048"/>
                </a:lnTo>
                <a:lnTo>
                  <a:pt x="786526" y="307146"/>
                </a:lnTo>
                <a:lnTo>
                  <a:pt x="773817" y="264118"/>
                </a:lnTo>
                <a:lnTo>
                  <a:pt x="756543" y="223262"/>
                </a:lnTo>
                <a:lnTo>
                  <a:pt x="735004" y="184879"/>
                </a:lnTo>
                <a:lnTo>
                  <a:pt x="709497" y="149266"/>
                </a:lnTo>
                <a:lnTo>
                  <a:pt x="680323" y="116724"/>
                </a:lnTo>
                <a:lnTo>
                  <a:pt x="647779" y="87550"/>
                </a:lnTo>
                <a:lnTo>
                  <a:pt x="612167" y="62044"/>
                </a:lnTo>
                <a:lnTo>
                  <a:pt x="573783" y="40505"/>
                </a:lnTo>
                <a:lnTo>
                  <a:pt x="532928" y="23233"/>
                </a:lnTo>
                <a:lnTo>
                  <a:pt x="489901" y="10525"/>
                </a:lnTo>
                <a:lnTo>
                  <a:pt x="445000" y="2681"/>
                </a:lnTo>
                <a:lnTo>
                  <a:pt x="398525" y="0"/>
                </a:lnTo>
                <a:close/>
              </a:path>
            </a:pathLst>
          </a:custGeom>
          <a:solidFill>
            <a:srgbClr val="498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99184" y="4230116"/>
            <a:ext cx="1832610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5225">
              <a:lnSpc>
                <a:spcPct val="100000"/>
              </a:lnSpc>
              <a:spcBef>
                <a:spcPts val="100"/>
              </a:spcBef>
            </a:pPr>
            <a:r>
              <a:rPr sz="900" b="1" spc="25" dirty="0">
                <a:solidFill>
                  <a:srgbClr val="FFFFFF"/>
                </a:solidFill>
                <a:latin typeface="Trebuchet MS"/>
                <a:cs typeface="Trebuchet MS"/>
              </a:rPr>
              <a:t>Indicadores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800" spc="25" dirty="0">
                <a:solidFill>
                  <a:srgbClr val="FFFFFF"/>
                </a:solidFill>
                <a:latin typeface="Trebuchet MS"/>
                <a:cs typeface="Trebuchet MS"/>
              </a:rPr>
              <a:t>Estudiantes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083" y="65913"/>
            <a:ext cx="347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b="1" dirty="0">
                <a:solidFill>
                  <a:srgbClr val="FFFFFF"/>
                </a:solidFill>
                <a:latin typeface="Ebrima"/>
                <a:cs typeface="Ebrima"/>
              </a:rPr>
              <a:t>1</a:t>
            </a:r>
            <a:endParaRPr sz="4400" dirty="0">
              <a:latin typeface="Ebrima"/>
              <a:cs typeface="Ebri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56447" y="170687"/>
            <a:ext cx="795527" cy="5151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18247" y="4847843"/>
            <a:ext cx="1825750" cy="28651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740663" y="112776"/>
            <a:ext cx="45720" cy="597535"/>
          </a:xfrm>
          <a:custGeom>
            <a:avLst/>
            <a:gdLst/>
            <a:ahLst/>
            <a:cxnLst/>
            <a:rect l="l" t="t" r="r" b="b"/>
            <a:pathLst>
              <a:path w="45720" h="597535">
                <a:moveTo>
                  <a:pt x="45720" y="0"/>
                </a:moveTo>
                <a:lnTo>
                  <a:pt x="0" y="0"/>
                </a:lnTo>
                <a:lnTo>
                  <a:pt x="0" y="597408"/>
                </a:lnTo>
                <a:lnTo>
                  <a:pt x="45720" y="597408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2067" y="845832"/>
            <a:ext cx="1996439" cy="510540"/>
            <a:chOff x="3592067" y="845832"/>
            <a:chExt cx="1996439" cy="510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2067" y="845832"/>
              <a:ext cx="1996439" cy="4541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52899" y="848867"/>
              <a:ext cx="874763" cy="50749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34740" y="868680"/>
            <a:ext cx="1915795" cy="373380"/>
          </a:xfrm>
          <a:prstGeom prst="rect">
            <a:avLst/>
          </a:prstGeom>
          <a:solidFill>
            <a:srgbClr val="427DFB"/>
          </a:solidFill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600" spc="110" dirty="0">
                <a:solidFill>
                  <a:srgbClr val="FFFFFF"/>
                </a:solidFill>
                <a:latin typeface="Trebuchet MS"/>
                <a:cs typeface="Trebuchet MS"/>
              </a:rPr>
              <a:t>PACO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75347" y="1816633"/>
            <a:ext cx="2034539" cy="492759"/>
            <a:chOff x="6975347" y="1816633"/>
            <a:chExt cx="2034539" cy="492759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5347" y="1816633"/>
              <a:ext cx="2034540" cy="4922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6075" y="1894370"/>
              <a:ext cx="1050023" cy="37334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37069" y="1858518"/>
              <a:ext cx="1915795" cy="373380"/>
            </a:xfrm>
            <a:custGeom>
              <a:avLst/>
              <a:gdLst/>
              <a:ahLst/>
              <a:cxnLst/>
              <a:rect l="l" t="t" r="r" b="b"/>
              <a:pathLst>
                <a:path w="1915795" h="373380">
                  <a:moveTo>
                    <a:pt x="1915668" y="0"/>
                  </a:moveTo>
                  <a:lnTo>
                    <a:pt x="0" y="0"/>
                  </a:lnTo>
                  <a:lnTo>
                    <a:pt x="0" y="373379"/>
                  </a:lnTo>
                  <a:lnTo>
                    <a:pt x="1915668" y="373379"/>
                  </a:lnTo>
                  <a:lnTo>
                    <a:pt x="1915668" y="0"/>
                  </a:lnTo>
                  <a:close/>
                </a:path>
              </a:pathLst>
            </a:custGeom>
            <a:solidFill>
              <a:srgbClr val="578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37069" y="1858518"/>
              <a:ext cx="1915795" cy="373380"/>
            </a:xfrm>
            <a:custGeom>
              <a:avLst/>
              <a:gdLst/>
              <a:ahLst/>
              <a:cxnLst/>
              <a:rect l="l" t="t" r="r" b="b"/>
              <a:pathLst>
                <a:path w="1915795" h="373380">
                  <a:moveTo>
                    <a:pt x="0" y="373379"/>
                  </a:moveTo>
                  <a:lnTo>
                    <a:pt x="1915668" y="373379"/>
                  </a:lnTo>
                  <a:lnTo>
                    <a:pt x="1915668" y="0"/>
                  </a:lnTo>
                  <a:lnTo>
                    <a:pt x="0" y="0"/>
                  </a:lnTo>
                  <a:lnTo>
                    <a:pt x="0" y="373379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18019" y="1839467"/>
            <a:ext cx="1953895" cy="4114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900"/>
              </a:spcBef>
            </a:pPr>
            <a:r>
              <a:rPr sz="1100" spc="55" dirty="0">
                <a:solidFill>
                  <a:srgbClr val="FBFBFB"/>
                </a:solidFill>
                <a:latin typeface="Trebuchet MS"/>
                <a:cs typeface="Trebuchet MS"/>
              </a:rPr>
              <a:t>Indicadores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65547" y="1815109"/>
            <a:ext cx="2034539" cy="492759"/>
            <a:chOff x="4765547" y="1815109"/>
            <a:chExt cx="2034539" cy="49275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5547" y="1815109"/>
              <a:ext cx="2034540" cy="4922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8091" y="1892757"/>
              <a:ext cx="947915" cy="37495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808220" y="1837944"/>
            <a:ext cx="1953895" cy="411480"/>
          </a:xfrm>
          <a:prstGeom prst="rect">
            <a:avLst/>
          </a:prstGeom>
          <a:solidFill>
            <a:srgbClr val="5781D4"/>
          </a:solidFill>
        </p:spPr>
        <p:txBody>
          <a:bodyPr vert="horz" wrap="square" lIns="0" tIns="114300" rIns="0" bIns="0" rtlCol="0">
            <a:spAutoFit/>
          </a:bodyPr>
          <a:lstStyle/>
          <a:p>
            <a:pPr marL="626110">
              <a:lnSpc>
                <a:spcPct val="100000"/>
              </a:lnSpc>
              <a:spcBef>
                <a:spcPts val="900"/>
              </a:spcBef>
            </a:pPr>
            <a:r>
              <a:rPr sz="1100" spc="65" dirty="0">
                <a:solidFill>
                  <a:srgbClr val="FBFBFB"/>
                </a:solidFill>
                <a:latin typeface="Trebuchet MS"/>
                <a:cs typeface="Trebuchet MS"/>
              </a:rPr>
              <a:t>Monitoreo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506979" y="1815109"/>
            <a:ext cx="2034539" cy="492759"/>
            <a:chOff x="2506979" y="1815109"/>
            <a:chExt cx="2034539" cy="492759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6979" y="1815109"/>
              <a:ext cx="2034540" cy="4922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41903" y="1892757"/>
              <a:ext cx="961656" cy="37495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568701" y="1856993"/>
              <a:ext cx="1915795" cy="373380"/>
            </a:xfrm>
            <a:custGeom>
              <a:avLst/>
              <a:gdLst/>
              <a:ahLst/>
              <a:cxnLst/>
              <a:rect l="l" t="t" r="r" b="b"/>
              <a:pathLst>
                <a:path w="1915795" h="373380">
                  <a:moveTo>
                    <a:pt x="1915668" y="0"/>
                  </a:moveTo>
                  <a:lnTo>
                    <a:pt x="0" y="0"/>
                  </a:lnTo>
                  <a:lnTo>
                    <a:pt x="0" y="373379"/>
                  </a:lnTo>
                  <a:lnTo>
                    <a:pt x="1915668" y="373379"/>
                  </a:lnTo>
                  <a:lnTo>
                    <a:pt x="1915668" y="0"/>
                  </a:lnTo>
                  <a:close/>
                </a:path>
              </a:pathLst>
            </a:custGeom>
            <a:solidFill>
              <a:srgbClr val="578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68701" y="1856993"/>
              <a:ext cx="1915795" cy="373380"/>
            </a:xfrm>
            <a:custGeom>
              <a:avLst/>
              <a:gdLst/>
              <a:ahLst/>
              <a:cxnLst/>
              <a:rect l="l" t="t" r="r" b="b"/>
              <a:pathLst>
                <a:path w="1915795" h="373380">
                  <a:moveTo>
                    <a:pt x="0" y="373379"/>
                  </a:moveTo>
                  <a:lnTo>
                    <a:pt x="1915668" y="373379"/>
                  </a:lnTo>
                  <a:lnTo>
                    <a:pt x="1915668" y="0"/>
                  </a:lnTo>
                  <a:lnTo>
                    <a:pt x="0" y="0"/>
                  </a:lnTo>
                  <a:lnTo>
                    <a:pt x="0" y="373379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549651" y="1837944"/>
            <a:ext cx="1953895" cy="4114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19125">
              <a:lnSpc>
                <a:spcPct val="100000"/>
              </a:lnSpc>
              <a:spcBef>
                <a:spcPts val="900"/>
              </a:spcBef>
            </a:pPr>
            <a:r>
              <a:rPr sz="1100" spc="70" dirty="0">
                <a:solidFill>
                  <a:srgbClr val="FBFBFB"/>
                </a:solidFill>
                <a:latin typeface="Trebuchet MS"/>
                <a:cs typeface="Trebuchet MS"/>
              </a:rPr>
              <a:t>Denuncias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48411" y="1815109"/>
            <a:ext cx="2034539" cy="492759"/>
            <a:chOff x="248411" y="1815109"/>
            <a:chExt cx="2034539" cy="492759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11" y="1815109"/>
              <a:ext cx="2034539" cy="49222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9056" y="1892757"/>
              <a:ext cx="870216" cy="37495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91084" y="1837944"/>
            <a:ext cx="1953895" cy="411480"/>
          </a:xfrm>
          <a:prstGeom prst="rect">
            <a:avLst/>
          </a:prstGeom>
          <a:solidFill>
            <a:srgbClr val="5781D4"/>
          </a:solidFill>
        </p:spPr>
        <p:txBody>
          <a:bodyPr vert="horz" wrap="square" lIns="0" tIns="114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1100" spc="65" dirty="0">
                <a:solidFill>
                  <a:srgbClr val="FBFBFB"/>
                </a:solidFill>
                <a:latin typeface="Trebuchet MS"/>
                <a:cs typeface="Trebuchet MS"/>
              </a:rPr>
              <a:t>Reportes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127" y="2510040"/>
            <a:ext cx="2005964" cy="463550"/>
            <a:chOff x="262127" y="2510040"/>
            <a:chExt cx="2005964" cy="46355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127" y="2510040"/>
              <a:ext cx="2005584" cy="4632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7719" y="2580144"/>
              <a:ext cx="911339" cy="3626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9371" y="2537460"/>
              <a:ext cx="1915667" cy="37338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09372" y="2537460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621665">
              <a:lnSpc>
                <a:spcPct val="100000"/>
              </a:lnSpc>
              <a:spcBef>
                <a:spcPts val="790"/>
              </a:spcBef>
            </a:pPr>
            <a:r>
              <a:rPr sz="1050" spc="70" dirty="0">
                <a:solidFill>
                  <a:srgbClr val="5781D4"/>
                </a:solidFill>
                <a:latin typeface="Trebuchet MS"/>
                <a:cs typeface="Trebuchet MS"/>
              </a:rPr>
              <a:t>Sanciones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2127" y="3095256"/>
            <a:ext cx="2005964" cy="463550"/>
            <a:chOff x="262127" y="3095256"/>
            <a:chExt cx="2005964" cy="46355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127" y="3095256"/>
              <a:ext cx="2005584" cy="46328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6779" y="3159201"/>
              <a:ext cx="714781" cy="3749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371" y="3122675"/>
              <a:ext cx="1915667" cy="37338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09372" y="3122676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0"/>
              </a:spcBef>
            </a:pPr>
            <a:r>
              <a:rPr sz="1100" spc="80" dirty="0">
                <a:solidFill>
                  <a:srgbClr val="5781D4"/>
                </a:solidFill>
                <a:latin typeface="Trebuchet MS"/>
                <a:cs typeface="Trebuchet MS"/>
              </a:rPr>
              <a:t>Multas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62127" y="3663696"/>
            <a:ext cx="2005964" cy="463550"/>
            <a:chOff x="262127" y="3663696"/>
            <a:chExt cx="2005964" cy="463550"/>
          </a:xfrm>
        </p:grpSpPr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127" y="3663696"/>
              <a:ext cx="2005584" cy="46328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403" y="3750564"/>
              <a:ext cx="1397508" cy="32010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9371" y="3691128"/>
              <a:ext cx="1915667" cy="37337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09372" y="3691128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marL="367030">
              <a:lnSpc>
                <a:spcPct val="100000"/>
              </a:lnSpc>
              <a:spcBef>
                <a:spcPts val="885"/>
              </a:spcBef>
            </a:pPr>
            <a:r>
              <a:rPr sz="900" spc="40" dirty="0">
                <a:solidFill>
                  <a:srgbClr val="5781D4"/>
                </a:solidFill>
                <a:latin typeface="Trebuchet MS"/>
                <a:cs typeface="Trebuchet MS"/>
              </a:rPr>
              <a:t>Contratación</a:t>
            </a:r>
            <a:r>
              <a:rPr sz="900" spc="3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900" spc="35" dirty="0">
                <a:solidFill>
                  <a:srgbClr val="5781D4"/>
                </a:solidFill>
                <a:latin typeface="Trebuchet MS"/>
                <a:cs typeface="Trebuchet MS"/>
              </a:rPr>
              <a:t>pública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28700" y="2225039"/>
            <a:ext cx="3497579" cy="762000"/>
            <a:chOff x="1028700" y="2225039"/>
            <a:chExt cx="3497579" cy="762000"/>
          </a:xfrm>
        </p:grpSpPr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20696" y="2510040"/>
              <a:ext cx="2005583" cy="46328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95016" y="2528290"/>
              <a:ext cx="1490471" cy="45874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67939" y="2537459"/>
              <a:ext cx="1915667" cy="37338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8700" y="2225039"/>
              <a:ext cx="542556" cy="29718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145286" y="2266949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235457" y="0"/>
                  </a:moveTo>
                  <a:lnTo>
                    <a:pt x="78485" y="0"/>
                  </a:lnTo>
                  <a:lnTo>
                    <a:pt x="78485" y="87630"/>
                  </a:lnTo>
                  <a:lnTo>
                    <a:pt x="0" y="87630"/>
                  </a:lnTo>
                  <a:lnTo>
                    <a:pt x="156972" y="175260"/>
                  </a:lnTo>
                  <a:lnTo>
                    <a:pt x="313944" y="87630"/>
                  </a:lnTo>
                  <a:lnTo>
                    <a:pt x="235457" y="87630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45286" y="2266949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0" y="87630"/>
                  </a:moveTo>
                  <a:lnTo>
                    <a:pt x="78485" y="87630"/>
                  </a:lnTo>
                  <a:lnTo>
                    <a:pt x="78485" y="0"/>
                  </a:lnTo>
                  <a:lnTo>
                    <a:pt x="235457" y="0"/>
                  </a:lnTo>
                  <a:lnTo>
                    <a:pt x="235457" y="87630"/>
                  </a:lnTo>
                  <a:lnTo>
                    <a:pt x="313944" y="87630"/>
                  </a:lnTo>
                  <a:lnTo>
                    <a:pt x="156972" y="175260"/>
                  </a:lnTo>
                  <a:lnTo>
                    <a:pt x="0" y="87630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567939" y="2537460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430530" marR="330835" indent="-91440">
              <a:lnSpc>
                <a:spcPct val="100000"/>
              </a:lnSpc>
              <a:spcBef>
                <a:spcPts val="345"/>
              </a:spcBef>
            </a:pPr>
            <a:r>
              <a:rPr sz="900" spc="60" dirty="0">
                <a:solidFill>
                  <a:srgbClr val="5781D4"/>
                </a:solidFill>
                <a:latin typeface="Trebuchet MS"/>
                <a:cs typeface="Trebuchet MS"/>
              </a:rPr>
              <a:t>Número</a:t>
            </a:r>
            <a:r>
              <a:rPr sz="900" spc="1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5781D4"/>
                </a:solidFill>
                <a:latin typeface="Trebuchet MS"/>
                <a:cs typeface="Trebuchet MS"/>
              </a:rPr>
              <a:t>de</a:t>
            </a:r>
            <a:r>
              <a:rPr sz="900" spc="-2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5781D4"/>
                </a:solidFill>
                <a:latin typeface="Trebuchet MS"/>
                <a:cs typeface="Trebuchet MS"/>
              </a:rPr>
              <a:t>reportes</a:t>
            </a:r>
            <a:r>
              <a:rPr sz="900" spc="5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5781D4"/>
                </a:solidFill>
                <a:latin typeface="Trebuchet MS"/>
                <a:cs typeface="Trebuchet MS"/>
              </a:rPr>
              <a:t>y </a:t>
            </a:r>
            <a:r>
              <a:rPr sz="900" spc="-254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5781D4"/>
                </a:solidFill>
                <a:latin typeface="Trebuchet MS"/>
                <a:cs typeface="Trebuchet MS"/>
              </a:rPr>
              <a:t>georreferenciación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520695" y="3095256"/>
            <a:ext cx="2005964" cy="463550"/>
            <a:chOff x="2520695" y="3095256"/>
            <a:chExt cx="2005964" cy="463550"/>
          </a:xfrm>
        </p:grpSpPr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20695" y="3095256"/>
              <a:ext cx="2005583" cy="46328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91383" y="3165373"/>
              <a:ext cx="1662683" cy="36268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7939" y="3122675"/>
              <a:ext cx="1915667" cy="37338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567939" y="3122676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795"/>
              </a:spcBef>
            </a:pPr>
            <a:r>
              <a:rPr sz="1050" spc="65" dirty="0">
                <a:solidFill>
                  <a:srgbClr val="5781D4"/>
                </a:solidFill>
                <a:latin typeface="Trebuchet MS"/>
                <a:cs typeface="Trebuchet MS"/>
              </a:rPr>
              <a:t>Botón</a:t>
            </a:r>
            <a:r>
              <a:rPr sz="1050" spc="1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5781D4"/>
                </a:solidFill>
                <a:latin typeface="Trebuchet MS"/>
                <a:cs typeface="Trebuchet MS"/>
              </a:rPr>
              <a:t>para</a:t>
            </a:r>
            <a:r>
              <a:rPr sz="1050" spc="15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5781D4"/>
                </a:solidFill>
                <a:latin typeface="Trebuchet MS"/>
                <a:cs typeface="Trebuchet MS"/>
              </a:rPr>
              <a:t>denunciar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255264" y="2214372"/>
            <a:ext cx="3529965" cy="1929764"/>
            <a:chOff x="3255264" y="2214372"/>
            <a:chExt cx="3529965" cy="1929764"/>
          </a:xfrm>
        </p:grpSpPr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55264" y="2214372"/>
              <a:ext cx="537946" cy="29718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370326" y="2256282"/>
              <a:ext cx="312420" cy="175260"/>
            </a:xfrm>
            <a:custGeom>
              <a:avLst/>
              <a:gdLst/>
              <a:ahLst/>
              <a:cxnLst/>
              <a:rect l="l" t="t" r="r" b="b"/>
              <a:pathLst>
                <a:path w="312420" h="175260">
                  <a:moveTo>
                    <a:pt x="234314" y="0"/>
                  </a:moveTo>
                  <a:lnTo>
                    <a:pt x="78104" y="0"/>
                  </a:lnTo>
                  <a:lnTo>
                    <a:pt x="78104" y="87630"/>
                  </a:lnTo>
                  <a:lnTo>
                    <a:pt x="0" y="87630"/>
                  </a:lnTo>
                  <a:lnTo>
                    <a:pt x="156210" y="175260"/>
                  </a:lnTo>
                  <a:lnTo>
                    <a:pt x="312420" y="87630"/>
                  </a:lnTo>
                  <a:lnTo>
                    <a:pt x="234314" y="87630"/>
                  </a:lnTo>
                  <a:lnTo>
                    <a:pt x="234314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70326" y="2256282"/>
              <a:ext cx="312420" cy="175260"/>
            </a:xfrm>
            <a:custGeom>
              <a:avLst/>
              <a:gdLst/>
              <a:ahLst/>
              <a:cxnLst/>
              <a:rect l="l" t="t" r="r" b="b"/>
              <a:pathLst>
                <a:path w="312420" h="175260">
                  <a:moveTo>
                    <a:pt x="0" y="87630"/>
                  </a:moveTo>
                  <a:lnTo>
                    <a:pt x="78104" y="87630"/>
                  </a:lnTo>
                  <a:lnTo>
                    <a:pt x="78104" y="0"/>
                  </a:lnTo>
                  <a:lnTo>
                    <a:pt x="234314" y="0"/>
                  </a:lnTo>
                  <a:lnTo>
                    <a:pt x="234314" y="87630"/>
                  </a:lnTo>
                  <a:lnTo>
                    <a:pt x="312420" y="87630"/>
                  </a:lnTo>
                  <a:lnTo>
                    <a:pt x="156210" y="175260"/>
                  </a:lnTo>
                  <a:lnTo>
                    <a:pt x="0" y="87630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79264" y="2502408"/>
              <a:ext cx="2005584" cy="16413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26508" y="2529840"/>
              <a:ext cx="1915667" cy="1551432"/>
            </a:xfrm>
            <a:prstGeom prst="rect">
              <a:avLst/>
            </a:prstGeom>
          </p:spPr>
        </p:pic>
      </p:grpSp>
      <p:sp>
        <p:nvSpPr>
          <p:cNvPr id="60" name="object 60"/>
          <p:cNvSpPr txBox="1"/>
          <p:nvPr/>
        </p:nvSpPr>
        <p:spPr>
          <a:xfrm>
            <a:off x="4826508" y="2529839"/>
            <a:ext cx="1915795" cy="155194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imes New Roman"/>
              <a:cs typeface="Times New Roman"/>
            </a:endParaRPr>
          </a:p>
          <a:p>
            <a:pPr marL="397510" marR="389255" indent="-1270" algn="ctr">
              <a:lnSpc>
                <a:spcPct val="100000"/>
              </a:lnSpc>
            </a:pPr>
            <a:r>
              <a:rPr sz="1050" spc="85" dirty="0">
                <a:solidFill>
                  <a:srgbClr val="5781D4"/>
                </a:solidFill>
                <a:latin typeface="Trebuchet MS"/>
                <a:cs typeface="Trebuchet MS"/>
              </a:rPr>
              <a:t>Mapa</a:t>
            </a:r>
            <a:r>
              <a:rPr sz="1050" spc="-35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5781D4"/>
                </a:solidFill>
                <a:latin typeface="Trebuchet MS"/>
                <a:cs typeface="Trebuchet MS"/>
              </a:rPr>
              <a:t>de</a:t>
            </a:r>
            <a:r>
              <a:rPr sz="1050" spc="-5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5781D4"/>
                </a:solidFill>
                <a:latin typeface="Trebuchet MS"/>
                <a:cs typeface="Trebuchet MS"/>
              </a:rPr>
              <a:t>noticias </a:t>
            </a:r>
            <a:r>
              <a:rPr sz="1050" spc="-30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35" dirty="0">
                <a:solidFill>
                  <a:srgbClr val="5781D4"/>
                </a:solidFill>
                <a:latin typeface="Trebuchet MS"/>
                <a:cs typeface="Trebuchet MS"/>
              </a:rPr>
              <a:t>interactivo </a:t>
            </a:r>
            <a:r>
              <a:rPr sz="1050" spc="55" dirty="0">
                <a:solidFill>
                  <a:srgbClr val="5781D4"/>
                </a:solidFill>
                <a:latin typeface="Trebuchet MS"/>
                <a:cs typeface="Trebuchet MS"/>
              </a:rPr>
              <a:t>y </a:t>
            </a:r>
            <a:r>
              <a:rPr sz="1050" spc="6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5781D4"/>
                </a:solidFill>
                <a:latin typeface="Trebuchet MS"/>
                <a:cs typeface="Trebuchet MS"/>
              </a:rPr>
              <a:t>georreferenciado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2520695" y="3671315"/>
            <a:ext cx="2005964" cy="523240"/>
            <a:chOff x="2520695" y="3671315"/>
            <a:chExt cx="2005964" cy="523240"/>
          </a:xfrm>
        </p:grpSpPr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20695" y="3680459"/>
              <a:ext cx="2005583" cy="46328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92323" y="3671315"/>
              <a:ext cx="1860803" cy="52275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7939" y="3707891"/>
              <a:ext cx="1915667" cy="373379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2567939" y="3707891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659130" marR="139065" indent="-510540">
              <a:lnSpc>
                <a:spcPct val="100000"/>
              </a:lnSpc>
              <a:spcBef>
                <a:spcPts val="170"/>
              </a:spcBef>
            </a:pPr>
            <a:r>
              <a:rPr sz="1050" spc="60" dirty="0">
                <a:solidFill>
                  <a:srgbClr val="5781D4"/>
                </a:solidFill>
                <a:latin typeface="Trebuchet MS"/>
                <a:cs typeface="Trebuchet MS"/>
              </a:rPr>
              <a:t>Claves</a:t>
            </a:r>
            <a:r>
              <a:rPr sz="1050" spc="-2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5781D4"/>
                </a:solidFill>
                <a:latin typeface="Trebuchet MS"/>
                <a:cs typeface="Trebuchet MS"/>
              </a:rPr>
              <a:t>para</a:t>
            </a:r>
            <a:r>
              <a:rPr sz="1050" spc="2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5781D4"/>
                </a:solidFill>
                <a:latin typeface="Trebuchet MS"/>
                <a:cs typeface="Trebuchet MS"/>
              </a:rPr>
              <a:t>hacer</a:t>
            </a:r>
            <a:r>
              <a:rPr sz="1050" spc="1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5781D4"/>
                </a:solidFill>
                <a:latin typeface="Trebuchet MS"/>
                <a:cs typeface="Trebuchet MS"/>
              </a:rPr>
              <a:t>buena </a:t>
            </a:r>
            <a:r>
              <a:rPr sz="1050" spc="-30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5781D4"/>
                </a:solidFill>
                <a:latin typeface="Trebuchet MS"/>
                <a:cs typeface="Trebuchet MS"/>
              </a:rPr>
              <a:t>denuncia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989064" y="2499347"/>
            <a:ext cx="2005964" cy="524510"/>
            <a:chOff x="6989064" y="2499347"/>
            <a:chExt cx="2005964" cy="524510"/>
          </a:xfrm>
        </p:grpSpPr>
        <p:pic>
          <p:nvPicPr>
            <p:cNvPr id="67" name="object 6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9064" y="2510040"/>
              <a:ext cx="2005583" cy="46328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65492" y="2499347"/>
              <a:ext cx="1293876" cy="524268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36308" y="2537459"/>
              <a:ext cx="1915668" cy="373380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7036307" y="2537460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471170" marR="443865" indent="-17145">
              <a:lnSpc>
                <a:spcPct val="100000"/>
              </a:lnSpc>
              <a:spcBef>
                <a:spcPts val="160"/>
              </a:spcBef>
            </a:pPr>
            <a:r>
              <a:rPr sz="1050" spc="45" dirty="0">
                <a:solidFill>
                  <a:srgbClr val="5781D4"/>
                </a:solidFill>
                <a:latin typeface="Trebuchet MS"/>
                <a:cs typeface="Trebuchet MS"/>
              </a:rPr>
              <a:t>Índice</a:t>
            </a:r>
            <a:r>
              <a:rPr sz="1050" spc="-4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5781D4"/>
                </a:solidFill>
                <a:latin typeface="Trebuchet MS"/>
                <a:cs typeface="Trebuchet MS"/>
              </a:rPr>
              <a:t>Nacional </a:t>
            </a:r>
            <a:r>
              <a:rPr sz="1050" spc="-30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5781D4"/>
                </a:solidFill>
                <a:latin typeface="Trebuchet MS"/>
                <a:cs typeface="Trebuchet MS"/>
              </a:rPr>
              <a:t>Anticorrupción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989064" y="3002254"/>
            <a:ext cx="2005964" cy="541655"/>
            <a:chOff x="6989064" y="3002254"/>
            <a:chExt cx="2005964" cy="541655"/>
          </a:xfrm>
        </p:grpSpPr>
        <p:pic>
          <p:nvPicPr>
            <p:cNvPr id="72" name="object 7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9064" y="3022104"/>
              <a:ext cx="2005583" cy="46328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60920" y="3002254"/>
              <a:ext cx="1306068" cy="54104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36308" y="3049523"/>
              <a:ext cx="1915668" cy="373380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7036307" y="3049523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100" spc="60" dirty="0">
                <a:solidFill>
                  <a:srgbClr val="5781D4"/>
                </a:solidFill>
                <a:latin typeface="Trebuchet MS"/>
                <a:cs typeface="Trebuchet MS"/>
              </a:rPr>
              <a:t>Indicadores</a:t>
            </a:r>
            <a:r>
              <a:rPr sz="1100" spc="-50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5781D4"/>
                </a:solidFill>
                <a:latin typeface="Trebuchet MS"/>
                <a:cs typeface="Trebuchet MS"/>
              </a:rPr>
              <a:t>de</a:t>
            </a:r>
            <a:endParaRPr sz="11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100" spc="55" dirty="0">
                <a:solidFill>
                  <a:srgbClr val="5781D4"/>
                </a:solidFill>
                <a:latin typeface="Trebuchet MS"/>
                <a:cs typeface="Trebuchet MS"/>
              </a:rPr>
              <a:t>percepción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989064" y="3514344"/>
            <a:ext cx="2007235" cy="541655"/>
            <a:chOff x="6989064" y="3514344"/>
            <a:chExt cx="2007235" cy="541655"/>
          </a:xfrm>
        </p:grpSpPr>
        <p:pic>
          <p:nvPicPr>
            <p:cNvPr id="77" name="object 7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89064" y="3534156"/>
              <a:ext cx="2005583" cy="46328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025640" y="3514344"/>
              <a:ext cx="1970531" cy="54104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36308" y="3561588"/>
              <a:ext cx="1915668" cy="373380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7036307" y="3561588"/>
            <a:ext cx="1915795" cy="373380"/>
          </a:xfrm>
          <a:prstGeom prst="rect">
            <a:avLst/>
          </a:prstGeom>
          <a:ln w="9144">
            <a:solidFill>
              <a:srgbClr val="DFEAF8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1100" spc="55" dirty="0">
                <a:solidFill>
                  <a:srgbClr val="5781D4"/>
                </a:solidFill>
                <a:latin typeface="Trebuchet MS"/>
                <a:cs typeface="Trebuchet MS"/>
              </a:rPr>
              <a:t>Indicadores</a:t>
            </a:r>
            <a:r>
              <a:rPr sz="1100" spc="-15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100" spc="60" dirty="0">
                <a:solidFill>
                  <a:srgbClr val="5781D4"/>
                </a:solidFill>
                <a:latin typeface="Trebuchet MS"/>
                <a:cs typeface="Trebuchet MS"/>
              </a:rPr>
              <a:t>de</a:t>
            </a:r>
            <a:r>
              <a:rPr sz="1100" spc="15" dirty="0">
                <a:solidFill>
                  <a:srgbClr val="5781D4"/>
                </a:solidFill>
                <a:latin typeface="Trebuchet MS"/>
                <a:cs typeface="Trebuchet MS"/>
              </a:rPr>
              <a:t> </a:t>
            </a:r>
            <a:r>
              <a:rPr sz="1100" spc="50" dirty="0">
                <a:solidFill>
                  <a:srgbClr val="5781D4"/>
                </a:solidFill>
                <a:latin typeface="Trebuchet MS"/>
                <a:cs typeface="Trebuchet MS"/>
              </a:rPr>
              <a:t>Gobierno</a:t>
            </a:r>
            <a:endParaRPr sz="1100">
              <a:latin typeface="Trebuchet MS"/>
              <a:cs typeface="Trebuchet MS"/>
            </a:endParaRPr>
          </a:p>
          <a:p>
            <a:pPr marL="1905" algn="ctr">
              <a:lnSpc>
                <a:spcPct val="100000"/>
              </a:lnSpc>
            </a:pPr>
            <a:r>
              <a:rPr sz="1100" spc="45" dirty="0">
                <a:solidFill>
                  <a:srgbClr val="5781D4"/>
                </a:solidFill>
                <a:latin typeface="Trebuchet MS"/>
                <a:cs typeface="Trebuchet MS"/>
              </a:rPr>
              <a:t>Abierto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262127" y="1242060"/>
            <a:ext cx="8051800" cy="3502660"/>
            <a:chOff x="262127" y="1242060"/>
            <a:chExt cx="8051800" cy="3502660"/>
          </a:xfrm>
        </p:grpSpPr>
        <p:sp>
          <p:nvSpPr>
            <p:cNvPr id="82" name="object 82"/>
            <p:cNvSpPr/>
            <p:nvPr/>
          </p:nvSpPr>
          <p:spPr>
            <a:xfrm>
              <a:off x="1228344" y="1242060"/>
              <a:ext cx="3370579" cy="615315"/>
            </a:xfrm>
            <a:custGeom>
              <a:avLst/>
              <a:gdLst/>
              <a:ahLst/>
              <a:cxnLst/>
              <a:rect l="l" t="t" r="r" b="b"/>
              <a:pathLst>
                <a:path w="3370579" h="615314">
                  <a:moveTo>
                    <a:pt x="31750" y="538606"/>
                  </a:moveTo>
                  <a:lnTo>
                    <a:pt x="0" y="538606"/>
                  </a:lnTo>
                  <a:lnTo>
                    <a:pt x="38100" y="614806"/>
                  </a:lnTo>
                  <a:lnTo>
                    <a:pt x="69850" y="551306"/>
                  </a:lnTo>
                  <a:lnTo>
                    <a:pt x="31750" y="551306"/>
                  </a:lnTo>
                  <a:lnTo>
                    <a:pt x="31750" y="538606"/>
                  </a:lnTo>
                  <a:close/>
                </a:path>
                <a:path w="3370579" h="615314">
                  <a:moveTo>
                    <a:pt x="3357879" y="300989"/>
                  </a:moveTo>
                  <a:lnTo>
                    <a:pt x="34594" y="300989"/>
                  </a:lnTo>
                  <a:lnTo>
                    <a:pt x="31750" y="303911"/>
                  </a:lnTo>
                  <a:lnTo>
                    <a:pt x="31750" y="551306"/>
                  </a:lnTo>
                  <a:lnTo>
                    <a:pt x="44450" y="551306"/>
                  </a:lnTo>
                  <a:lnTo>
                    <a:pt x="44450" y="313689"/>
                  </a:lnTo>
                  <a:lnTo>
                    <a:pt x="38100" y="313689"/>
                  </a:lnTo>
                  <a:lnTo>
                    <a:pt x="44450" y="307339"/>
                  </a:lnTo>
                  <a:lnTo>
                    <a:pt x="3357879" y="307339"/>
                  </a:lnTo>
                  <a:lnTo>
                    <a:pt x="3357879" y="300989"/>
                  </a:lnTo>
                  <a:close/>
                </a:path>
                <a:path w="3370579" h="615314">
                  <a:moveTo>
                    <a:pt x="76200" y="538606"/>
                  </a:moveTo>
                  <a:lnTo>
                    <a:pt x="44450" y="538606"/>
                  </a:lnTo>
                  <a:lnTo>
                    <a:pt x="44450" y="551306"/>
                  </a:lnTo>
                  <a:lnTo>
                    <a:pt x="69850" y="551306"/>
                  </a:lnTo>
                  <a:lnTo>
                    <a:pt x="76200" y="538606"/>
                  </a:lnTo>
                  <a:close/>
                </a:path>
                <a:path w="3370579" h="615314">
                  <a:moveTo>
                    <a:pt x="44450" y="307339"/>
                  </a:moveTo>
                  <a:lnTo>
                    <a:pt x="38100" y="313689"/>
                  </a:lnTo>
                  <a:lnTo>
                    <a:pt x="44450" y="313689"/>
                  </a:lnTo>
                  <a:lnTo>
                    <a:pt x="44450" y="307339"/>
                  </a:lnTo>
                  <a:close/>
                </a:path>
                <a:path w="3370579" h="615314">
                  <a:moveTo>
                    <a:pt x="3370579" y="300989"/>
                  </a:moveTo>
                  <a:lnTo>
                    <a:pt x="3364229" y="300989"/>
                  </a:lnTo>
                  <a:lnTo>
                    <a:pt x="3357879" y="307339"/>
                  </a:lnTo>
                  <a:lnTo>
                    <a:pt x="44450" y="307339"/>
                  </a:lnTo>
                  <a:lnTo>
                    <a:pt x="44450" y="313689"/>
                  </a:lnTo>
                  <a:lnTo>
                    <a:pt x="3367785" y="313689"/>
                  </a:lnTo>
                  <a:lnTo>
                    <a:pt x="3370579" y="310895"/>
                  </a:lnTo>
                  <a:lnTo>
                    <a:pt x="3370579" y="300989"/>
                  </a:lnTo>
                  <a:close/>
                </a:path>
                <a:path w="3370579" h="615314">
                  <a:moveTo>
                    <a:pt x="3370579" y="0"/>
                  </a:moveTo>
                  <a:lnTo>
                    <a:pt x="3357879" y="0"/>
                  </a:lnTo>
                  <a:lnTo>
                    <a:pt x="3357879" y="307339"/>
                  </a:lnTo>
                  <a:lnTo>
                    <a:pt x="3364229" y="300989"/>
                  </a:lnTo>
                  <a:lnTo>
                    <a:pt x="3370579" y="300989"/>
                  </a:lnTo>
                  <a:lnTo>
                    <a:pt x="3370579" y="0"/>
                  </a:lnTo>
                  <a:close/>
                </a:path>
              </a:pathLst>
            </a:custGeom>
            <a:solidFill>
              <a:srgbClr val="578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70875" y="2212848"/>
              <a:ext cx="542556" cy="29718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7887461" y="2254758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235458" y="0"/>
                  </a:moveTo>
                  <a:lnTo>
                    <a:pt x="78486" y="0"/>
                  </a:lnTo>
                  <a:lnTo>
                    <a:pt x="78486" y="87630"/>
                  </a:lnTo>
                  <a:lnTo>
                    <a:pt x="0" y="87630"/>
                  </a:lnTo>
                  <a:lnTo>
                    <a:pt x="156972" y="175260"/>
                  </a:lnTo>
                  <a:lnTo>
                    <a:pt x="313944" y="87630"/>
                  </a:lnTo>
                  <a:lnTo>
                    <a:pt x="235458" y="87630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887461" y="2254758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0" y="87630"/>
                  </a:moveTo>
                  <a:lnTo>
                    <a:pt x="78486" y="87630"/>
                  </a:lnTo>
                  <a:lnTo>
                    <a:pt x="78486" y="0"/>
                  </a:lnTo>
                  <a:lnTo>
                    <a:pt x="235458" y="0"/>
                  </a:lnTo>
                  <a:lnTo>
                    <a:pt x="235458" y="87630"/>
                  </a:lnTo>
                  <a:lnTo>
                    <a:pt x="313944" y="87630"/>
                  </a:lnTo>
                  <a:lnTo>
                    <a:pt x="156972" y="175260"/>
                  </a:lnTo>
                  <a:lnTo>
                    <a:pt x="0" y="87630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12307" y="2235708"/>
              <a:ext cx="542556" cy="297180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5628893" y="2277618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235457" y="0"/>
                  </a:moveTo>
                  <a:lnTo>
                    <a:pt x="78485" y="0"/>
                  </a:lnTo>
                  <a:lnTo>
                    <a:pt x="78485" y="87630"/>
                  </a:lnTo>
                  <a:lnTo>
                    <a:pt x="0" y="87630"/>
                  </a:lnTo>
                  <a:lnTo>
                    <a:pt x="156971" y="175259"/>
                  </a:lnTo>
                  <a:lnTo>
                    <a:pt x="313943" y="87630"/>
                  </a:lnTo>
                  <a:lnTo>
                    <a:pt x="235457" y="87630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28893" y="2277618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0" y="87630"/>
                  </a:moveTo>
                  <a:lnTo>
                    <a:pt x="78485" y="87630"/>
                  </a:lnTo>
                  <a:lnTo>
                    <a:pt x="78485" y="0"/>
                  </a:lnTo>
                  <a:lnTo>
                    <a:pt x="235457" y="0"/>
                  </a:lnTo>
                  <a:lnTo>
                    <a:pt x="235457" y="87630"/>
                  </a:lnTo>
                  <a:lnTo>
                    <a:pt x="313943" y="87630"/>
                  </a:lnTo>
                  <a:lnTo>
                    <a:pt x="156971" y="175259"/>
                  </a:lnTo>
                  <a:lnTo>
                    <a:pt x="0" y="87630"/>
                  </a:lnTo>
                  <a:close/>
                </a:path>
              </a:pathLst>
            </a:custGeom>
            <a:ln w="38099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488436" y="1242059"/>
              <a:ext cx="4544695" cy="616585"/>
            </a:xfrm>
            <a:custGeom>
              <a:avLst/>
              <a:gdLst/>
              <a:ahLst/>
              <a:cxnLst/>
              <a:rect l="l" t="t" r="r" b="b"/>
              <a:pathLst>
                <a:path w="4544695" h="616585">
                  <a:moveTo>
                    <a:pt x="4544314" y="539877"/>
                  </a:moveTo>
                  <a:lnTo>
                    <a:pt x="4512564" y="539877"/>
                  </a:lnTo>
                  <a:lnTo>
                    <a:pt x="4512564" y="314325"/>
                  </a:lnTo>
                  <a:lnTo>
                    <a:pt x="4512564" y="304546"/>
                  </a:lnTo>
                  <a:lnTo>
                    <a:pt x="4509643" y="301625"/>
                  </a:lnTo>
                  <a:lnTo>
                    <a:pt x="2300821" y="301625"/>
                  </a:lnTo>
                  <a:lnTo>
                    <a:pt x="2300224" y="300990"/>
                  </a:lnTo>
                  <a:lnTo>
                    <a:pt x="1111631" y="300990"/>
                  </a:lnTo>
                  <a:lnTo>
                    <a:pt x="1111631" y="0"/>
                  </a:lnTo>
                  <a:lnTo>
                    <a:pt x="1111250" y="0"/>
                  </a:lnTo>
                  <a:lnTo>
                    <a:pt x="1098931" y="0"/>
                  </a:lnTo>
                  <a:lnTo>
                    <a:pt x="1098550" y="0"/>
                  </a:lnTo>
                  <a:lnTo>
                    <a:pt x="1098550" y="300990"/>
                  </a:lnTo>
                  <a:lnTo>
                    <a:pt x="34544" y="300990"/>
                  </a:lnTo>
                  <a:lnTo>
                    <a:pt x="31750" y="303911"/>
                  </a:lnTo>
                  <a:lnTo>
                    <a:pt x="31750" y="538607"/>
                  </a:lnTo>
                  <a:lnTo>
                    <a:pt x="0" y="538607"/>
                  </a:lnTo>
                  <a:lnTo>
                    <a:pt x="38100" y="614807"/>
                  </a:lnTo>
                  <a:lnTo>
                    <a:pt x="69850" y="551307"/>
                  </a:lnTo>
                  <a:lnTo>
                    <a:pt x="76200" y="538607"/>
                  </a:lnTo>
                  <a:lnTo>
                    <a:pt x="44450" y="538607"/>
                  </a:lnTo>
                  <a:lnTo>
                    <a:pt x="44450" y="313690"/>
                  </a:lnTo>
                  <a:lnTo>
                    <a:pt x="1100709" y="313690"/>
                  </a:lnTo>
                  <a:lnTo>
                    <a:pt x="1101344" y="314325"/>
                  </a:lnTo>
                  <a:lnTo>
                    <a:pt x="2290318" y="314325"/>
                  </a:lnTo>
                  <a:lnTo>
                    <a:pt x="2290318" y="538607"/>
                  </a:lnTo>
                  <a:lnTo>
                    <a:pt x="2258568" y="538607"/>
                  </a:lnTo>
                  <a:lnTo>
                    <a:pt x="2296668" y="614807"/>
                  </a:lnTo>
                  <a:lnTo>
                    <a:pt x="2328418" y="551307"/>
                  </a:lnTo>
                  <a:lnTo>
                    <a:pt x="2334768" y="538607"/>
                  </a:lnTo>
                  <a:lnTo>
                    <a:pt x="2303018" y="538607"/>
                  </a:lnTo>
                  <a:lnTo>
                    <a:pt x="2303018" y="314325"/>
                  </a:lnTo>
                  <a:lnTo>
                    <a:pt x="4499864" y="314325"/>
                  </a:lnTo>
                  <a:lnTo>
                    <a:pt x="4499864" y="539877"/>
                  </a:lnTo>
                  <a:lnTo>
                    <a:pt x="4468114" y="539877"/>
                  </a:lnTo>
                  <a:lnTo>
                    <a:pt x="4506214" y="616077"/>
                  </a:lnTo>
                  <a:lnTo>
                    <a:pt x="4537964" y="552577"/>
                  </a:lnTo>
                  <a:lnTo>
                    <a:pt x="4544314" y="539877"/>
                  </a:lnTo>
                  <a:close/>
                </a:path>
              </a:pathLst>
            </a:custGeom>
            <a:solidFill>
              <a:srgbClr val="578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62127" y="4415027"/>
              <a:ext cx="2005584" cy="30632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1311" y="4422648"/>
              <a:ext cx="1345691" cy="32160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9371" y="4439411"/>
              <a:ext cx="1915667" cy="216408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309372" y="4439411"/>
            <a:ext cx="1915795" cy="216535"/>
          </a:xfrm>
          <a:prstGeom prst="rect">
            <a:avLst/>
          </a:prstGeom>
          <a:ln w="9144">
            <a:solidFill>
              <a:srgbClr val="7AA6FB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270"/>
              </a:spcBef>
            </a:pPr>
            <a:r>
              <a:rPr sz="900" spc="35" dirty="0">
                <a:solidFill>
                  <a:srgbClr val="FBFBFB"/>
                </a:solidFill>
                <a:latin typeface="Trebuchet MS"/>
                <a:cs typeface="Trebuchet MS"/>
              </a:rPr>
              <a:t>Científicos</a:t>
            </a:r>
            <a:r>
              <a:rPr sz="900" spc="25" dirty="0">
                <a:solidFill>
                  <a:srgbClr val="FBFBFB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FBFBFB"/>
                </a:solidFill>
                <a:latin typeface="Trebuchet MS"/>
                <a:cs typeface="Trebuchet MS"/>
              </a:rPr>
              <a:t>de</a:t>
            </a:r>
            <a:r>
              <a:rPr sz="900" spc="-15" dirty="0">
                <a:solidFill>
                  <a:srgbClr val="FBFBFB"/>
                </a:solidFill>
                <a:latin typeface="Trebuchet MS"/>
                <a:cs typeface="Trebuchet MS"/>
              </a:rPr>
              <a:t> </a:t>
            </a:r>
            <a:r>
              <a:rPr sz="900" spc="55" dirty="0">
                <a:solidFill>
                  <a:srgbClr val="FBFBFB"/>
                </a:solidFill>
                <a:latin typeface="Trebuchet MS"/>
                <a:cs typeface="Trebuchet MS"/>
              </a:rPr>
              <a:t>datos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520695" y="4415028"/>
            <a:ext cx="2005964" cy="329565"/>
            <a:chOff x="2520695" y="4415028"/>
            <a:chExt cx="2005964" cy="329565"/>
          </a:xfrm>
        </p:grpSpPr>
        <p:pic>
          <p:nvPicPr>
            <p:cNvPr id="95" name="object 9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20695" y="4415028"/>
              <a:ext cx="2005583" cy="30632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47415" y="4422648"/>
              <a:ext cx="1150607" cy="321602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67939" y="4439412"/>
              <a:ext cx="1915667" cy="216408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2567939" y="4439411"/>
            <a:ext cx="1915795" cy="216535"/>
          </a:xfrm>
          <a:prstGeom prst="rect">
            <a:avLst/>
          </a:prstGeom>
          <a:ln w="9144">
            <a:solidFill>
              <a:srgbClr val="7AA6FB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491490">
              <a:lnSpc>
                <a:spcPct val="100000"/>
              </a:lnSpc>
              <a:spcBef>
                <a:spcPts val="270"/>
              </a:spcBef>
            </a:pPr>
            <a:r>
              <a:rPr sz="900" spc="55" dirty="0">
                <a:solidFill>
                  <a:srgbClr val="FBFBFB"/>
                </a:solidFill>
                <a:latin typeface="Trebuchet MS"/>
                <a:cs typeface="Trebuchet MS"/>
              </a:rPr>
              <a:t>Expertos</a:t>
            </a:r>
            <a:r>
              <a:rPr sz="900" spc="-20" dirty="0">
                <a:solidFill>
                  <a:srgbClr val="FBFBFB"/>
                </a:solidFill>
                <a:latin typeface="Trebuchet MS"/>
                <a:cs typeface="Trebuchet MS"/>
              </a:rPr>
              <a:t> </a:t>
            </a:r>
            <a:r>
              <a:rPr sz="900" spc="40" dirty="0">
                <a:solidFill>
                  <a:srgbClr val="FBFBFB"/>
                </a:solidFill>
                <a:latin typeface="Trebuchet MS"/>
                <a:cs typeface="Trebuchet MS"/>
              </a:rPr>
              <a:t>legales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4779264" y="4415028"/>
            <a:ext cx="2005964" cy="329565"/>
            <a:chOff x="4779264" y="4415028"/>
            <a:chExt cx="2005964" cy="329565"/>
          </a:xfrm>
        </p:grpSpPr>
        <p:pic>
          <p:nvPicPr>
            <p:cNvPr id="100" name="object 10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79264" y="4415028"/>
              <a:ext cx="2005584" cy="30632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59908" y="4422648"/>
              <a:ext cx="844308" cy="321602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26508" y="4439412"/>
              <a:ext cx="1915667" cy="216408"/>
            </a:xfrm>
            <a:prstGeom prst="rect">
              <a:avLst/>
            </a:prstGeom>
          </p:spPr>
        </p:pic>
      </p:grpSp>
      <p:sp>
        <p:nvSpPr>
          <p:cNvPr id="103" name="object 103"/>
          <p:cNvSpPr txBox="1"/>
          <p:nvPr/>
        </p:nvSpPr>
        <p:spPr>
          <a:xfrm>
            <a:off x="4826508" y="4439411"/>
            <a:ext cx="1915795" cy="216535"/>
          </a:xfrm>
          <a:prstGeom prst="rect">
            <a:avLst/>
          </a:prstGeom>
          <a:ln w="9144">
            <a:solidFill>
              <a:srgbClr val="7AA6FB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900" spc="45" dirty="0">
                <a:solidFill>
                  <a:srgbClr val="FBFBFB"/>
                </a:solidFill>
                <a:latin typeface="Trebuchet MS"/>
                <a:cs typeface="Trebuchet MS"/>
              </a:rPr>
              <a:t>Periodistas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6992111" y="4415028"/>
            <a:ext cx="2005964" cy="329565"/>
            <a:chOff x="6992111" y="4415028"/>
            <a:chExt cx="2005964" cy="329565"/>
          </a:xfrm>
        </p:grpSpPr>
        <p:pic>
          <p:nvPicPr>
            <p:cNvPr id="105" name="object 10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92111" y="4415028"/>
              <a:ext cx="2005583" cy="30632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40751" y="4422648"/>
              <a:ext cx="905281" cy="321602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39355" y="4439412"/>
              <a:ext cx="1915668" cy="216408"/>
            </a:xfrm>
            <a:prstGeom prst="rect">
              <a:avLst/>
            </a:prstGeom>
          </p:spPr>
        </p:pic>
      </p:grpSp>
      <p:sp>
        <p:nvSpPr>
          <p:cNvPr id="108" name="object 108"/>
          <p:cNvSpPr txBox="1"/>
          <p:nvPr/>
        </p:nvSpPr>
        <p:spPr>
          <a:xfrm>
            <a:off x="7039356" y="4439411"/>
            <a:ext cx="1915795" cy="216535"/>
          </a:xfrm>
          <a:prstGeom prst="rect">
            <a:avLst/>
          </a:prstGeom>
          <a:ln w="9144">
            <a:solidFill>
              <a:srgbClr val="7AA6FB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14045">
              <a:lnSpc>
                <a:spcPct val="100000"/>
              </a:lnSpc>
              <a:spcBef>
                <a:spcPts val="270"/>
              </a:spcBef>
            </a:pPr>
            <a:r>
              <a:rPr sz="900" spc="55" dirty="0">
                <a:solidFill>
                  <a:srgbClr val="FBFBFB"/>
                </a:solidFill>
                <a:latin typeface="Trebuchet MS"/>
                <a:cs typeface="Trebuchet MS"/>
              </a:rPr>
              <a:t>Estadísticos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993647" y="4087367"/>
            <a:ext cx="7320280" cy="307975"/>
            <a:chOff x="993647" y="4087367"/>
            <a:chExt cx="7320280" cy="307975"/>
          </a:xfrm>
        </p:grpSpPr>
        <p:pic>
          <p:nvPicPr>
            <p:cNvPr id="110" name="object 11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3647" y="4098035"/>
              <a:ext cx="542556" cy="297179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110233" y="4139945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235457" y="0"/>
                  </a:moveTo>
                  <a:lnTo>
                    <a:pt x="78485" y="0"/>
                  </a:lnTo>
                  <a:lnTo>
                    <a:pt x="78485" y="87629"/>
                  </a:lnTo>
                  <a:lnTo>
                    <a:pt x="0" y="87629"/>
                  </a:lnTo>
                  <a:lnTo>
                    <a:pt x="156972" y="175259"/>
                  </a:lnTo>
                  <a:lnTo>
                    <a:pt x="313944" y="87629"/>
                  </a:lnTo>
                  <a:lnTo>
                    <a:pt x="235457" y="87629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110233" y="4139945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0" y="87629"/>
                  </a:moveTo>
                  <a:lnTo>
                    <a:pt x="78485" y="87629"/>
                  </a:lnTo>
                  <a:lnTo>
                    <a:pt x="78485" y="0"/>
                  </a:lnTo>
                  <a:lnTo>
                    <a:pt x="235457" y="0"/>
                  </a:lnTo>
                  <a:lnTo>
                    <a:pt x="235457" y="87629"/>
                  </a:lnTo>
                  <a:lnTo>
                    <a:pt x="313944" y="87629"/>
                  </a:lnTo>
                  <a:lnTo>
                    <a:pt x="156972" y="175259"/>
                  </a:lnTo>
                  <a:lnTo>
                    <a:pt x="0" y="87629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55263" y="4090415"/>
              <a:ext cx="537946" cy="297180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3370325" y="4132325"/>
              <a:ext cx="312420" cy="175260"/>
            </a:xfrm>
            <a:custGeom>
              <a:avLst/>
              <a:gdLst/>
              <a:ahLst/>
              <a:cxnLst/>
              <a:rect l="l" t="t" r="r" b="b"/>
              <a:pathLst>
                <a:path w="312420" h="175260">
                  <a:moveTo>
                    <a:pt x="234314" y="0"/>
                  </a:moveTo>
                  <a:lnTo>
                    <a:pt x="78104" y="0"/>
                  </a:lnTo>
                  <a:lnTo>
                    <a:pt x="78104" y="87630"/>
                  </a:lnTo>
                  <a:lnTo>
                    <a:pt x="0" y="87630"/>
                  </a:lnTo>
                  <a:lnTo>
                    <a:pt x="156210" y="175260"/>
                  </a:lnTo>
                  <a:lnTo>
                    <a:pt x="312420" y="87630"/>
                  </a:lnTo>
                  <a:lnTo>
                    <a:pt x="234314" y="87630"/>
                  </a:lnTo>
                  <a:lnTo>
                    <a:pt x="234314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70325" y="4132325"/>
              <a:ext cx="312420" cy="175260"/>
            </a:xfrm>
            <a:custGeom>
              <a:avLst/>
              <a:gdLst/>
              <a:ahLst/>
              <a:cxnLst/>
              <a:rect l="l" t="t" r="r" b="b"/>
              <a:pathLst>
                <a:path w="312420" h="175260">
                  <a:moveTo>
                    <a:pt x="0" y="87630"/>
                  </a:moveTo>
                  <a:lnTo>
                    <a:pt x="78104" y="87630"/>
                  </a:lnTo>
                  <a:lnTo>
                    <a:pt x="78104" y="0"/>
                  </a:lnTo>
                  <a:lnTo>
                    <a:pt x="234314" y="0"/>
                  </a:lnTo>
                  <a:lnTo>
                    <a:pt x="234314" y="87630"/>
                  </a:lnTo>
                  <a:lnTo>
                    <a:pt x="312420" y="87630"/>
                  </a:lnTo>
                  <a:lnTo>
                    <a:pt x="156210" y="175260"/>
                  </a:lnTo>
                  <a:lnTo>
                    <a:pt x="0" y="87630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12307" y="4098035"/>
              <a:ext cx="542556" cy="29717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628894" y="4139945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235457" y="0"/>
                  </a:moveTo>
                  <a:lnTo>
                    <a:pt x="78485" y="0"/>
                  </a:lnTo>
                  <a:lnTo>
                    <a:pt x="78485" y="87629"/>
                  </a:lnTo>
                  <a:lnTo>
                    <a:pt x="0" y="87629"/>
                  </a:lnTo>
                  <a:lnTo>
                    <a:pt x="156971" y="175259"/>
                  </a:lnTo>
                  <a:lnTo>
                    <a:pt x="313943" y="87629"/>
                  </a:lnTo>
                  <a:lnTo>
                    <a:pt x="235457" y="87629"/>
                  </a:lnTo>
                  <a:lnTo>
                    <a:pt x="235457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28894" y="4139945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0" y="87629"/>
                  </a:moveTo>
                  <a:lnTo>
                    <a:pt x="78485" y="87629"/>
                  </a:lnTo>
                  <a:lnTo>
                    <a:pt x="78485" y="0"/>
                  </a:lnTo>
                  <a:lnTo>
                    <a:pt x="235457" y="0"/>
                  </a:lnTo>
                  <a:lnTo>
                    <a:pt x="235457" y="87629"/>
                  </a:lnTo>
                  <a:lnTo>
                    <a:pt x="313943" y="87629"/>
                  </a:lnTo>
                  <a:lnTo>
                    <a:pt x="156971" y="175259"/>
                  </a:lnTo>
                  <a:lnTo>
                    <a:pt x="0" y="87629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70876" y="4087367"/>
              <a:ext cx="542556" cy="297180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887462" y="4129277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235458" y="0"/>
                  </a:moveTo>
                  <a:lnTo>
                    <a:pt x="78486" y="0"/>
                  </a:lnTo>
                  <a:lnTo>
                    <a:pt x="78486" y="87630"/>
                  </a:lnTo>
                  <a:lnTo>
                    <a:pt x="0" y="87630"/>
                  </a:lnTo>
                  <a:lnTo>
                    <a:pt x="156972" y="175260"/>
                  </a:lnTo>
                  <a:lnTo>
                    <a:pt x="313944" y="87630"/>
                  </a:lnTo>
                  <a:lnTo>
                    <a:pt x="235458" y="87630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887462" y="4129277"/>
              <a:ext cx="314325" cy="175260"/>
            </a:xfrm>
            <a:custGeom>
              <a:avLst/>
              <a:gdLst/>
              <a:ahLst/>
              <a:cxnLst/>
              <a:rect l="l" t="t" r="r" b="b"/>
              <a:pathLst>
                <a:path w="314325" h="175260">
                  <a:moveTo>
                    <a:pt x="0" y="87630"/>
                  </a:moveTo>
                  <a:lnTo>
                    <a:pt x="78486" y="87630"/>
                  </a:lnTo>
                  <a:lnTo>
                    <a:pt x="78486" y="0"/>
                  </a:lnTo>
                  <a:lnTo>
                    <a:pt x="235458" y="0"/>
                  </a:lnTo>
                  <a:lnTo>
                    <a:pt x="235458" y="87630"/>
                  </a:lnTo>
                  <a:lnTo>
                    <a:pt x="313944" y="87630"/>
                  </a:lnTo>
                  <a:lnTo>
                    <a:pt x="156972" y="175260"/>
                  </a:lnTo>
                  <a:lnTo>
                    <a:pt x="0" y="87630"/>
                  </a:lnTo>
                  <a:close/>
                </a:path>
              </a:pathLst>
            </a:custGeom>
            <a:ln w="38100">
              <a:solidFill>
                <a:srgbClr val="5781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 txBox="1">
            <a:spLocks noGrp="1"/>
          </p:cNvSpPr>
          <p:nvPr>
            <p:ph type="title"/>
          </p:nvPr>
        </p:nvSpPr>
        <p:spPr>
          <a:xfrm>
            <a:off x="321259" y="0"/>
            <a:ext cx="39458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es-ES" sz="6600" u="none" baseline="-6313" dirty="0">
                <a:solidFill>
                  <a:srgbClr val="FFFFFF"/>
                </a:solidFill>
                <a:latin typeface="Ebrima"/>
                <a:cs typeface="Ebrima"/>
              </a:rPr>
              <a:t>2</a:t>
            </a:r>
            <a:r>
              <a:rPr sz="6600" u="none" spc="209" baseline="-6313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u="none" spc="-5" dirty="0">
                <a:solidFill>
                  <a:srgbClr val="FFFFFF"/>
                </a:solidFill>
                <a:latin typeface="Ebrima"/>
                <a:cs typeface="Ebrima"/>
              </a:rPr>
              <a:t>Esquema funcional</a:t>
            </a:r>
            <a:r>
              <a:rPr sz="2000" u="none" spc="-1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u="none" spc="-5" dirty="0">
                <a:solidFill>
                  <a:srgbClr val="FFFFFF"/>
                </a:solidFill>
                <a:latin typeface="Ebrima"/>
                <a:cs typeface="Ebrima"/>
              </a:rPr>
              <a:t>de PACO</a:t>
            </a:r>
            <a:endParaRPr sz="2000" dirty="0">
              <a:latin typeface="Ebrima"/>
              <a:cs typeface="Ebrima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156447" y="170687"/>
            <a:ext cx="795527" cy="515112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318247" y="4847843"/>
            <a:ext cx="1825750" cy="286512"/>
          </a:xfrm>
          <a:prstGeom prst="rect">
            <a:avLst/>
          </a:prstGeom>
        </p:spPr>
      </p:pic>
      <p:sp>
        <p:nvSpPr>
          <p:cNvPr id="125" name="object 125"/>
          <p:cNvSpPr/>
          <p:nvPr/>
        </p:nvSpPr>
        <p:spPr>
          <a:xfrm>
            <a:off x="740663" y="170687"/>
            <a:ext cx="45720" cy="596265"/>
          </a:xfrm>
          <a:custGeom>
            <a:avLst/>
            <a:gdLst/>
            <a:ahLst/>
            <a:cxnLst/>
            <a:rect l="l" t="t" r="r" b="b"/>
            <a:pathLst>
              <a:path w="45720" h="596265">
                <a:moveTo>
                  <a:pt x="45720" y="0"/>
                </a:moveTo>
                <a:lnTo>
                  <a:pt x="0" y="0"/>
                </a:lnTo>
                <a:lnTo>
                  <a:pt x="0" y="595884"/>
                </a:lnTo>
                <a:lnTo>
                  <a:pt x="45720" y="595884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662" y="323214"/>
            <a:ext cx="2076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Ebrima"/>
                <a:cs typeface="Ebrima"/>
              </a:rPr>
              <a:t>Interfaz</a:t>
            </a:r>
            <a:r>
              <a:rPr sz="2000" b="1" spc="-4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Ebrima"/>
                <a:cs typeface="Ebrima"/>
              </a:rPr>
              <a:t>de</a:t>
            </a:r>
            <a:r>
              <a:rPr sz="2000" b="1" spc="-25" dirty="0">
                <a:solidFill>
                  <a:srgbClr val="FFFFFF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Ebrima"/>
                <a:cs typeface="Ebrima"/>
              </a:rPr>
              <a:t>PACO</a:t>
            </a:r>
            <a:endParaRPr sz="2000">
              <a:latin typeface="Ebrima"/>
              <a:cs typeface="Ebri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1932" y="4519980"/>
            <a:ext cx="2503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https://portal.paco.gov.co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579" y="134188"/>
            <a:ext cx="347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u="none" dirty="0">
                <a:solidFill>
                  <a:srgbClr val="FFFFFF"/>
                </a:solidFill>
                <a:latin typeface="Ebrima"/>
                <a:cs typeface="Ebrima"/>
              </a:rPr>
              <a:t>3</a:t>
            </a:r>
            <a:endParaRPr sz="4400" dirty="0">
              <a:latin typeface="Ebrima"/>
              <a:cs typeface="Ebri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6447" y="170687"/>
            <a:ext cx="795527" cy="5151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8247" y="4847843"/>
            <a:ext cx="1825750" cy="28651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122163" y="4672024"/>
            <a:ext cx="260985" cy="314325"/>
          </a:xfrm>
          <a:custGeom>
            <a:avLst/>
            <a:gdLst/>
            <a:ahLst/>
            <a:cxnLst/>
            <a:rect l="l" t="t" r="r" b="b"/>
            <a:pathLst>
              <a:path w="260985" h="314325">
                <a:moveTo>
                  <a:pt x="0" y="0"/>
                </a:moveTo>
                <a:lnTo>
                  <a:pt x="67446" y="281836"/>
                </a:lnTo>
                <a:lnTo>
                  <a:pt x="128732" y="214126"/>
                </a:lnTo>
                <a:lnTo>
                  <a:pt x="209332" y="314280"/>
                </a:lnTo>
                <a:lnTo>
                  <a:pt x="222258" y="303626"/>
                </a:lnTo>
                <a:lnTo>
                  <a:pt x="260826" y="272245"/>
                </a:lnTo>
                <a:lnTo>
                  <a:pt x="180506" y="171808"/>
                </a:lnTo>
                <a:lnTo>
                  <a:pt x="257468" y="126107"/>
                </a:lnTo>
                <a:lnTo>
                  <a:pt x="171500" y="83820"/>
                </a:lnTo>
                <a:lnTo>
                  <a:pt x="85968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663" y="170687"/>
            <a:ext cx="45720" cy="596265"/>
          </a:xfrm>
          <a:custGeom>
            <a:avLst/>
            <a:gdLst/>
            <a:ahLst/>
            <a:cxnLst/>
            <a:rect l="l" t="t" r="r" b="b"/>
            <a:pathLst>
              <a:path w="45720" h="596265">
                <a:moveTo>
                  <a:pt x="45720" y="0"/>
                </a:moveTo>
                <a:lnTo>
                  <a:pt x="0" y="0"/>
                </a:lnTo>
                <a:lnTo>
                  <a:pt x="0" y="595884"/>
                </a:lnTo>
                <a:lnTo>
                  <a:pt x="45720" y="595884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922" y="765207"/>
            <a:ext cx="7923278" cy="36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662" y="323214"/>
            <a:ext cx="587613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000" b="1" dirty="0">
                <a:solidFill>
                  <a:srgbClr val="FFFFFF"/>
                </a:solidFill>
                <a:latin typeface="Ebrima"/>
                <a:cs typeface="Ebrima"/>
              </a:rPr>
              <a:t>INAC – Índice Nacional Anticorrupción</a:t>
            </a:r>
            <a:endParaRPr sz="2000" dirty="0">
              <a:latin typeface="Ebrima"/>
              <a:cs typeface="Ebri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2579" y="134188"/>
            <a:ext cx="347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u="none" dirty="0">
                <a:solidFill>
                  <a:srgbClr val="FFFFFF"/>
                </a:solidFill>
                <a:latin typeface="Ebrima"/>
                <a:cs typeface="Ebrima"/>
              </a:rPr>
              <a:t>4</a:t>
            </a:r>
            <a:endParaRPr sz="4400" dirty="0">
              <a:latin typeface="Ebrima"/>
              <a:cs typeface="Ebri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6447" y="170687"/>
            <a:ext cx="795527" cy="5151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8247" y="4847843"/>
            <a:ext cx="1825750" cy="28651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122163" y="4672024"/>
            <a:ext cx="260985" cy="314325"/>
          </a:xfrm>
          <a:custGeom>
            <a:avLst/>
            <a:gdLst/>
            <a:ahLst/>
            <a:cxnLst/>
            <a:rect l="l" t="t" r="r" b="b"/>
            <a:pathLst>
              <a:path w="260985" h="314325">
                <a:moveTo>
                  <a:pt x="0" y="0"/>
                </a:moveTo>
                <a:lnTo>
                  <a:pt x="67446" y="281836"/>
                </a:lnTo>
                <a:lnTo>
                  <a:pt x="128732" y="214126"/>
                </a:lnTo>
                <a:lnTo>
                  <a:pt x="209332" y="314280"/>
                </a:lnTo>
                <a:lnTo>
                  <a:pt x="222258" y="303626"/>
                </a:lnTo>
                <a:lnTo>
                  <a:pt x="260826" y="272245"/>
                </a:lnTo>
                <a:lnTo>
                  <a:pt x="180506" y="171808"/>
                </a:lnTo>
                <a:lnTo>
                  <a:pt x="257468" y="126107"/>
                </a:lnTo>
                <a:lnTo>
                  <a:pt x="171500" y="83820"/>
                </a:lnTo>
                <a:lnTo>
                  <a:pt x="85968" y="419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0663" y="170687"/>
            <a:ext cx="45720" cy="596265"/>
          </a:xfrm>
          <a:custGeom>
            <a:avLst/>
            <a:gdLst/>
            <a:ahLst/>
            <a:cxnLst/>
            <a:rect l="l" t="t" r="r" b="b"/>
            <a:pathLst>
              <a:path w="45720" h="596265">
                <a:moveTo>
                  <a:pt x="45720" y="0"/>
                </a:moveTo>
                <a:lnTo>
                  <a:pt x="0" y="0"/>
                </a:lnTo>
                <a:lnTo>
                  <a:pt x="0" y="595884"/>
                </a:lnTo>
                <a:lnTo>
                  <a:pt x="45720" y="595884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685799"/>
            <a:ext cx="6518656" cy="44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6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1414"/>
            <a:ext cx="2093976" cy="43616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30272" y="3754018"/>
            <a:ext cx="6154420" cy="93679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910080" marR="5080" indent="-1898014">
              <a:lnSpc>
                <a:spcPts val="3479"/>
              </a:lnSpc>
              <a:spcBef>
                <a:spcPts val="305"/>
              </a:spcBef>
            </a:pPr>
            <a:r>
              <a:rPr sz="2900" spc="320" dirty="0">
                <a:solidFill>
                  <a:srgbClr val="FFFFFF"/>
                </a:solidFill>
                <a:latin typeface="Trebuchet MS"/>
                <a:cs typeface="Trebuchet MS"/>
              </a:rPr>
              <a:t>Más</a:t>
            </a:r>
            <a:r>
              <a:rPr sz="29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155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9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3000" b="1" spc="-5" dirty="0" smtClean="0">
                <a:solidFill>
                  <a:srgbClr val="CC0000"/>
                </a:solidFill>
                <a:latin typeface="Ebrima"/>
                <a:cs typeface="Ebrima"/>
              </a:rPr>
              <a:t>115</a:t>
            </a:r>
            <a:r>
              <a:rPr sz="3000" b="1" spc="-10" dirty="0" smtClean="0">
                <a:solidFill>
                  <a:srgbClr val="CC0000"/>
                </a:solidFill>
                <a:latin typeface="Ebrima"/>
                <a:cs typeface="Ebrima"/>
              </a:rPr>
              <a:t> </a:t>
            </a:r>
            <a:r>
              <a:rPr sz="3000" b="1" dirty="0">
                <a:solidFill>
                  <a:srgbClr val="CC0000"/>
                </a:solidFill>
                <a:latin typeface="Ebrima"/>
                <a:cs typeface="Ebrima"/>
              </a:rPr>
              <a:t>mil</a:t>
            </a:r>
            <a:r>
              <a:rPr sz="3000" b="1" spc="-35" dirty="0">
                <a:solidFill>
                  <a:srgbClr val="CC0000"/>
                </a:solidFill>
                <a:latin typeface="Ebrima"/>
                <a:cs typeface="Ebrima"/>
              </a:rPr>
              <a:t> </a:t>
            </a:r>
            <a:r>
              <a:rPr sz="2900" spc="200" dirty="0">
                <a:solidFill>
                  <a:srgbClr val="FFFFFF"/>
                </a:solidFill>
                <a:latin typeface="Trebuchet MS"/>
                <a:cs typeface="Trebuchet MS"/>
              </a:rPr>
              <a:t>consultas</a:t>
            </a:r>
            <a:r>
              <a:rPr sz="2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900" spc="200" dirty="0" err="1">
                <a:solidFill>
                  <a:srgbClr val="FFFFFF"/>
                </a:solidFill>
                <a:latin typeface="Trebuchet MS"/>
                <a:cs typeface="Trebuchet MS"/>
              </a:rPr>
              <a:t>desde</a:t>
            </a:r>
            <a:r>
              <a:rPr sz="29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900" spc="280" dirty="0">
                <a:solidFill>
                  <a:srgbClr val="FFFFFF"/>
                </a:solidFill>
                <a:latin typeface="Trebuchet MS"/>
                <a:cs typeface="Trebuchet MS"/>
              </a:rPr>
              <a:t>enero de 2021</a:t>
            </a:r>
            <a:r>
              <a:rPr sz="2900" spc="11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9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8483" y="999744"/>
            <a:ext cx="6315456" cy="24643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7666" y="336550"/>
            <a:ext cx="21812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60" dirty="0">
                <a:solidFill>
                  <a:srgbClr val="FFFFFF"/>
                </a:solidFill>
                <a:latin typeface="Trebuchet MS"/>
                <a:cs typeface="Trebuchet MS"/>
              </a:rPr>
              <a:t>Alcance</a:t>
            </a:r>
            <a:r>
              <a:rPr sz="20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b="1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90" dirty="0">
                <a:solidFill>
                  <a:srgbClr val="FFFFFF"/>
                </a:solidFill>
                <a:latin typeface="Trebuchet MS"/>
                <a:cs typeface="Trebuchet MS"/>
              </a:rPr>
              <a:t>PACO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805" y="142189"/>
            <a:ext cx="347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u="none" dirty="0">
                <a:solidFill>
                  <a:srgbClr val="FFFFFF"/>
                </a:solidFill>
                <a:latin typeface="Ebrima"/>
                <a:cs typeface="Ebrima"/>
              </a:rPr>
              <a:t>5</a:t>
            </a:r>
            <a:endParaRPr sz="4400" dirty="0">
              <a:latin typeface="Ebrima"/>
              <a:cs typeface="Ebri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56447" y="170687"/>
            <a:ext cx="795527" cy="5151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8247" y="4847843"/>
            <a:ext cx="1825750" cy="28651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40663" y="170687"/>
            <a:ext cx="45720" cy="596265"/>
          </a:xfrm>
          <a:custGeom>
            <a:avLst/>
            <a:gdLst/>
            <a:ahLst/>
            <a:cxnLst/>
            <a:rect l="l" t="t" r="r" b="b"/>
            <a:pathLst>
              <a:path w="45720" h="596265">
                <a:moveTo>
                  <a:pt x="45720" y="0"/>
                </a:moveTo>
                <a:lnTo>
                  <a:pt x="0" y="0"/>
                </a:lnTo>
                <a:lnTo>
                  <a:pt x="0" y="595884"/>
                </a:lnTo>
                <a:lnTo>
                  <a:pt x="45720" y="595884"/>
                </a:lnTo>
                <a:lnTo>
                  <a:pt x="45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7616" y="170687"/>
            <a:ext cx="8406765" cy="4963795"/>
            <a:chOff x="737616" y="170687"/>
            <a:chExt cx="8406765" cy="4963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762000"/>
              <a:ext cx="6288024" cy="23789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508" y="787907"/>
              <a:ext cx="6185916" cy="22768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616" y="1985784"/>
              <a:ext cx="3845052" cy="20391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524" y="2011680"/>
              <a:ext cx="3742944" cy="19370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51960" y="2100071"/>
              <a:ext cx="3843528" cy="27203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7868" y="2125980"/>
              <a:ext cx="3741420" cy="26182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18247" y="4847843"/>
              <a:ext cx="1825750" cy="2865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0664" y="170687"/>
              <a:ext cx="45720" cy="596265"/>
            </a:xfrm>
            <a:custGeom>
              <a:avLst/>
              <a:gdLst/>
              <a:ahLst/>
              <a:cxnLst/>
              <a:rect l="l" t="t" r="r" b="b"/>
              <a:pathLst>
                <a:path w="45720" h="596265">
                  <a:moveTo>
                    <a:pt x="45720" y="0"/>
                  </a:moveTo>
                  <a:lnTo>
                    <a:pt x="0" y="0"/>
                  </a:lnTo>
                  <a:lnTo>
                    <a:pt x="0" y="595884"/>
                  </a:lnTo>
                  <a:lnTo>
                    <a:pt x="45720" y="59588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29741" y="351866"/>
            <a:ext cx="3274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FFFFFF"/>
                </a:solidFill>
                <a:latin typeface="Trebuchet MS"/>
                <a:cs typeface="Trebuchet MS"/>
              </a:rPr>
              <a:t>Ejemplos</a:t>
            </a:r>
            <a:r>
              <a:rPr sz="20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Trebuchet MS"/>
                <a:cs typeface="Trebuchet MS"/>
              </a:rPr>
              <a:t>uso</a:t>
            </a:r>
            <a:r>
              <a:rPr sz="20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Trebuchet MS"/>
                <a:cs typeface="Trebuchet MS"/>
              </a:rPr>
              <a:t>PACO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2579" y="118313"/>
            <a:ext cx="347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u="none" dirty="0">
                <a:solidFill>
                  <a:srgbClr val="FFFFFF"/>
                </a:solidFill>
                <a:latin typeface="Ebrima"/>
                <a:cs typeface="Ebrima"/>
              </a:rPr>
              <a:t>6</a:t>
            </a:r>
            <a:endParaRPr sz="4400" dirty="0">
              <a:latin typeface="Ebrima"/>
              <a:cs typeface="Ebri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156447" y="170687"/>
            <a:ext cx="795527" cy="51511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453217" y="238708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</a:t>
            </a:r>
            <a:r>
              <a:rPr lang="es-CO" b="0" dirty="0">
                <a:effectLst/>
              </a:rPr>
              <a:t> </a:t>
            </a:r>
            <a:endParaRPr lang="es-C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0664" y="170687"/>
            <a:ext cx="8403333" cy="4963668"/>
            <a:chOff x="740664" y="170687"/>
            <a:chExt cx="8403333" cy="4963668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8247" y="4847843"/>
              <a:ext cx="1825750" cy="2865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0664" y="170687"/>
              <a:ext cx="45720" cy="596265"/>
            </a:xfrm>
            <a:custGeom>
              <a:avLst/>
              <a:gdLst/>
              <a:ahLst/>
              <a:cxnLst/>
              <a:rect l="l" t="t" r="r" b="b"/>
              <a:pathLst>
                <a:path w="45720" h="596265">
                  <a:moveTo>
                    <a:pt x="45720" y="0"/>
                  </a:moveTo>
                  <a:lnTo>
                    <a:pt x="0" y="0"/>
                  </a:lnTo>
                  <a:lnTo>
                    <a:pt x="0" y="595884"/>
                  </a:lnTo>
                  <a:lnTo>
                    <a:pt x="45720" y="595884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29741" y="351866"/>
            <a:ext cx="32740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0" dirty="0">
                <a:solidFill>
                  <a:srgbClr val="FFFFFF"/>
                </a:solidFill>
                <a:latin typeface="Trebuchet MS"/>
                <a:cs typeface="Trebuchet MS"/>
              </a:rPr>
              <a:t>Ejemplos</a:t>
            </a:r>
            <a:r>
              <a:rPr sz="2000" b="1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b="1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FFFFFF"/>
                </a:solidFill>
                <a:latin typeface="Trebuchet MS"/>
                <a:cs typeface="Trebuchet MS"/>
              </a:rPr>
              <a:t>uso</a:t>
            </a:r>
            <a:r>
              <a:rPr sz="20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60" dirty="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sz="20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b="1" spc="95" dirty="0">
                <a:solidFill>
                  <a:srgbClr val="FFFFFF"/>
                </a:solidFill>
                <a:latin typeface="Trebuchet MS"/>
                <a:cs typeface="Trebuchet MS"/>
              </a:rPr>
              <a:t>PACO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2579" y="118313"/>
            <a:ext cx="3473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dirty="0">
                <a:solidFill>
                  <a:srgbClr val="FFFFFF"/>
                </a:solidFill>
                <a:latin typeface="Ebrima"/>
                <a:cs typeface="Ebrima"/>
              </a:rPr>
              <a:t>7</a:t>
            </a:r>
            <a:endParaRPr sz="4400">
              <a:latin typeface="Ebrima"/>
              <a:cs typeface="Ebri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6447" y="170687"/>
            <a:ext cx="795527" cy="51511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453217" y="238708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/>
              <a:t> </a:t>
            </a:r>
            <a:r>
              <a:rPr lang="es-CO" b="0">
                <a:effectLst/>
              </a:rPr>
              <a:t> </a:t>
            </a:r>
            <a:endParaRPr lang="es-CO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41" y="657029"/>
            <a:ext cx="6389217" cy="44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0214" y="1682242"/>
            <a:ext cx="54768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u="none" spc="105" dirty="0">
                <a:solidFill>
                  <a:srgbClr val="FFFFFF"/>
                </a:solidFill>
              </a:rPr>
              <a:t>@Stransparencia </a:t>
            </a:r>
            <a:r>
              <a:rPr u="none" spc="110" dirty="0">
                <a:solidFill>
                  <a:srgbClr val="FFFFFF"/>
                </a:solidFill>
              </a:rPr>
              <a:t> </a:t>
            </a:r>
            <a:r>
              <a:rPr spc="60" dirty="0">
                <a:hlinkClick r:id="rId2"/>
              </a:rPr>
              <a:t>contacto@presidencia.gov.co </a:t>
            </a:r>
            <a:r>
              <a:rPr u="none" spc="65" dirty="0"/>
              <a:t> </a:t>
            </a:r>
            <a:r>
              <a:rPr spc="25" dirty="0">
                <a:hlinkClick r:id="rId3"/>
              </a:rPr>
              <a:t>portal.paco.gov.co </a:t>
            </a:r>
            <a:r>
              <a:rPr u="none" spc="30" dirty="0"/>
              <a:t> </a:t>
            </a:r>
            <a:r>
              <a:rPr spc="40" dirty="0">
                <a:hlinkClick r:id="rId4"/>
              </a:rPr>
              <a:t>www.secretariatransparencia.gov.co</a:t>
            </a: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73340" y="179831"/>
            <a:ext cx="1271016" cy="8214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18247" y="4847843"/>
            <a:ext cx="1825750" cy="2865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129</Words>
  <Application>Microsoft Office PowerPoint</Application>
  <PresentationFormat>Presentación en pantalla (16:9)</PresentationFormat>
  <Paragraphs>54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Arial MT</vt:lpstr>
      <vt:lpstr>Calibri</vt:lpstr>
      <vt:lpstr>Ebrima</vt:lpstr>
      <vt:lpstr>Times New Roman</vt:lpstr>
      <vt:lpstr>Trebuchet MS</vt:lpstr>
      <vt:lpstr>Office Theme</vt:lpstr>
      <vt:lpstr>Presentación de PowerPoint</vt:lpstr>
      <vt:lpstr>Presentación de PowerPoint</vt:lpstr>
      <vt:lpstr>2 Esquema funcional de PACO</vt:lpstr>
      <vt:lpstr>3</vt:lpstr>
      <vt:lpstr>4</vt:lpstr>
      <vt:lpstr>5</vt:lpstr>
      <vt:lpstr>6</vt:lpstr>
      <vt:lpstr>7</vt:lpstr>
      <vt:lpstr>@Stransparencia  contacto@presidencia.gov.co  portal.paco.gov.co  www.secretariatransparencia.gov.co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Bibiana Iregui</dc:creator>
  <cp:lastModifiedBy>Gabriel Andrés Álzate Acuña</cp:lastModifiedBy>
  <cp:revision>3</cp:revision>
  <dcterms:created xsi:type="dcterms:W3CDTF">2021-09-14T22:00:28Z</dcterms:created>
  <dcterms:modified xsi:type="dcterms:W3CDTF">2021-09-30T16:00:50Z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2021-09-14T00:00:00Z</vt:filetime>
  </property>
</Properties>
</file>