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66" r:id="rId2"/>
    <p:sldId id="367" r:id="rId3"/>
    <p:sldId id="322" r:id="rId4"/>
    <p:sldId id="364" r:id="rId5"/>
    <p:sldId id="344" r:id="rId6"/>
    <p:sldId id="354" r:id="rId7"/>
    <p:sldId id="362" r:id="rId8"/>
    <p:sldId id="352" r:id="rId9"/>
    <p:sldId id="351" r:id="rId10"/>
    <p:sldId id="350" r:id="rId11"/>
    <p:sldId id="349" r:id="rId12"/>
    <p:sldId id="358" r:id="rId13"/>
    <p:sldId id="357" r:id="rId14"/>
    <p:sldId id="348" r:id="rId15"/>
    <p:sldId id="365" r:id="rId16"/>
    <p:sldId id="369" r:id="rId17"/>
    <p:sldId id="361" r:id="rId18"/>
    <p:sldId id="368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isy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CD7"/>
    <a:srgbClr val="C92B89"/>
    <a:srgbClr val="FFFFFE"/>
    <a:srgbClr val="3B3838"/>
    <a:srgbClr val="9A2369"/>
    <a:srgbClr val="0099B1"/>
    <a:srgbClr val="5F9BBB"/>
    <a:srgbClr val="172D4A"/>
    <a:srgbClr val="528896"/>
    <a:srgbClr val="066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2674" autoAdjust="0"/>
  </p:normalViewPr>
  <p:slideViewPr>
    <p:cSldViewPr snapToGrid="0">
      <p:cViewPr varScale="1">
        <p:scale>
          <a:sx n="53" d="100"/>
          <a:sy n="53" d="100"/>
        </p:scale>
        <p:origin x="720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5B8C0-DA73-48B0-BDF7-D4820E345E94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B234F-F4E5-4EED-A070-4A3A888564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79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B234F-F4E5-4EED-A070-4A3A8885644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78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B234F-F4E5-4EED-A070-4A3A88856440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02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A0FF8-1A6C-D948-A7E7-7C8A4A41A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50A531-AF59-FB4B-8C44-7B723E66E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AC296-F082-6045-9307-DF14B0C7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B58E59-C360-F44E-8321-76A681F1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44BD69-62BE-2642-B46B-ADE31C2C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860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0110C-AB13-7E48-8182-AAAA7DA5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067806-044B-894D-AEEC-90188281E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855C13-8932-B346-964B-404A69DB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AFBD3-8A88-6446-B821-FF89F2E9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D400E6-3045-0B48-B32D-EFF2FDE5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22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BB0117-2883-8940-B20D-3A6F63FB5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19F98C-9192-6445-B888-49FA454DB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ECA1D3-7347-1F4E-A4CD-A4DE03EA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116A34-C2F1-2C45-9876-574AD697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A2ABCB-8692-0744-ADDC-9296D87A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05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A4C36-1CF2-8D4A-BDC9-0B1E08B8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CF05D-0F1C-3B49-8A23-0221E6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3EC7DD-AB55-024A-8C0D-82E31380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60D86C-CF78-EE40-A344-B819302F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3455F-101F-D541-BE2A-D95CD572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339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AE4B2-2CF6-CF41-8134-06BE45F6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93AF70-40EA-C748-8654-72D629204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62F9D-2B0E-D941-95BD-01B98A8D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8BE012-9ABE-B84A-84D8-16067648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D8D1B-746B-B84C-9CE5-D3048010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586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86E8B-5E82-6F4D-993F-BEB933E7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B012BA-659F-6843-8DE0-C7DC880FF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20AEF2-BC8E-5C41-BC73-2D79EE561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24C781-A526-3B47-AB56-62E4E346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68D5F4-2E43-3A47-86DD-D83E31A6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9E202-0A9D-7141-9894-5FF96CDC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32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47018-6C7F-9A4B-8BD0-0162ECB9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BAA528-70E1-2244-9BD4-958EB13B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86EF26-7573-C64C-9309-BD89FD6DE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602C8-B99E-DD47-8895-A30C7995D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67C966-AAA7-4945-AB5B-C0991CAE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499515-D9F2-C847-A80C-87948221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8EBA83-CE4E-4E4E-8263-82A2CDFB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4D055D-6A66-5547-A865-3795F26C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486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A94E5-7E84-C046-A380-B4AAA096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0F69E1-651C-0A42-832E-4759F844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5D8656-E34E-994F-8B92-8246FF42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31E07A-7D98-1B45-BB13-D92CC854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785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DFD859-BE3D-C042-8351-A468BD28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BD8B4E-4437-794E-9CBD-8F8784D2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49C0C7-1A03-8044-B3A5-DAB099F2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244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FECF-56D5-D24E-AEAB-B8CFF5D4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6439A3-CCE4-494E-BB10-43CA1A56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31E73B-7B75-2843-B13A-21FBD4D3A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4E5382-A4D2-F34F-ABDB-7EC45C6A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BDF8CB-F4AD-5E47-B619-58A7EB76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CC366F-46E6-7F4D-9A6C-94143443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243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9365B-A983-1641-994A-6E60537A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7C943C-4F1F-344E-911D-EF73EE651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414488-25D6-4B41-8974-B9878B3A9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D655F4-539F-5D44-8A83-637FF43F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2173D3-036B-3E4D-80B4-807A0255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1B797D-95B6-3B46-99A0-4CB39783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4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B3D689-4292-AF42-9491-2D57EC72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B94432-28DF-654A-990A-EB0F64C86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4FE38E-E2A5-DE4F-AAB6-0FE9505D3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A540-AB01-469A-9B83-3309727A993A}" type="datetimeFigureOut">
              <a:rPr lang="es-CO" smtClean="0"/>
              <a:t>17/07/2021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5FF365-3687-B54B-AFD5-5A1E6F481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A38F79-650E-244F-A432-D8BE35DE5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741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699D13D9-CD0D-45AD-862E-8EB965F8F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EBF998-A58A-644E-9F35-1563609C35F3}"/>
              </a:ext>
            </a:extLst>
          </p:cNvPr>
          <p:cNvSpPr txBox="1"/>
          <p:nvPr/>
        </p:nvSpPr>
        <p:spPr>
          <a:xfrm>
            <a:off x="1147782" y="1022345"/>
            <a:ext cx="10518153" cy="177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u="none" strike="noStrike" kern="1200" cap="none" spc="0" normalizeH="0" baseline="0" noProof="0" dirty="0">
                <a:ln>
                  <a:noFill/>
                </a:ln>
                <a:solidFill>
                  <a:srgbClr val="3DBCD7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Premio Organizaciones Comunales,</a:t>
            </a:r>
          </a:p>
          <a:p>
            <a:pPr marL="0" marR="0" lvl="0" indent="0" algn="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u="none" strike="noStrike" kern="1200" cap="none" spc="0" normalizeH="0" baseline="0" noProof="0" dirty="0">
                <a:ln>
                  <a:noFill/>
                </a:ln>
                <a:solidFill>
                  <a:srgbClr val="3DBCD7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 Ejemplo de Participación</a:t>
            </a:r>
            <a:endParaRPr kumimoji="0" lang="es-CO" sz="4400" b="1" u="none" strike="noStrike" kern="1200" cap="none" spc="0" normalizeH="0" baseline="0" noProof="0" dirty="0">
              <a:ln>
                <a:noFill/>
              </a:ln>
              <a:solidFill>
                <a:srgbClr val="3DBCD7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u="none" strike="noStrike" kern="1200" cap="none" spc="0" normalizeH="0" baseline="0" noProof="0" dirty="0">
              <a:ln>
                <a:noFill/>
              </a:ln>
              <a:solidFill>
                <a:srgbClr val="C92B89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0D0D0B-9F89-444A-8344-A50747931AC9}"/>
              </a:ext>
            </a:extLst>
          </p:cNvPr>
          <p:cNvSpPr/>
          <p:nvPr/>
        </p:nvSpPr>
        <p:spPr>
          <a:xfrm>
            <a:off x="10810073" y="2673190"/>
            <a:ext cx="489397" cy="64394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99B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70CBB3-424C-924E-8DCC-81FFB4B6471F}"/>
              </a:ext>
            </a:extLst>
          </p:cNvPr>
          <p:cNvSpPr txBox="1"/>
          <p:nvPr/>
        </p:nvSpPr>
        <p:spPr>
          <a:xfrm>
            <a:off x="6406859" y="3822421"/>
            <a:ext cx="5003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Secretaría de Participación Ciudadana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D563D90-85C4-F645-8349-30B9CFB567E3}"/>
              </a:ext>
            </a:extLst>
          </p:cNvPr>
          <p:cNvSpPr/>
          <p:nvPr/>
        </p:nvSpPr>
        <p:spPr>
          <a:xfrm>
            <a:off x="758882" y="5421829"/>
            <a:ext cx="60389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Acuerdo No. 28 de 2014 y Decreto 1374 de 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"Por medio del cual se adopta y se Reglamenta la Política Pública de los Organismos de Acción Comunal en la Ciudad de Medellín"</a:t>
            </a:r>
          </a:p>
        </p:txBody>
      </p:sp>
      <p:pic>
        <p:nvPicPr>
          <p:cNvPr id="8" name="Imagen 7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68E2A7AF-78D2-4973-9505-EF0E96C84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24" y="5339565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41D042DA-8D37-4B1E-AF77-00E2DFC4D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1753A5-5DC0-412C-A0B1-7176C3CA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5" y="46194"/>
            <a:ext cx="9733039" cy="687078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0099B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0099B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0099B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3DBCD7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Requisitos habilitantes Jurídicos</a:t>
            </a:r>
            <a:endParaRPr lang="es-CO" sz="2800" b="1" dirty="0">
              <a:solidFill>
                <a:srgbClr val="3DBCD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807FF14-C8D0-493B-B3B3-9D71B5750685}"/>
              </a:ext>
            </a:extLst>
          </p:cNvPr>
          <p:cNvSpPr/>
          <p:nvPr/>
        </p:nvSpPr>
        <p:spPr>
          <a:xfrm flipV="1">
            <a:off x="1025970" y="1311664"/>
            <a:ext cx="3195844" cy="45719"/>
          </a:xfrm>
          <a:prstGeom prst="rect">
            <a:avLst/>
          </a:prstGeom>
          <a:solidFill>
            <a:srgbClr val="3D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rgbClr val="3DBCD7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9362CB-C671-42CE-86AF-5CA4F20AD8D9}"/>
              </a:ext>
            </a:extLst>
          </p:cNvPr>
          <p:cNvSpPr txBox="1"/>
          <p:nvPr/>
        </p:nvSpPr>
        <p:spPr>
          <a:xfrm>
            <a:off x="3175861" y="1976827"/>
            <a:ext cx="7134490" cy="364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just"/>
            <a:endParaRPr lang="es-MX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marR="481330" lvl="2" indent="-22860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"/>
              <a:tabLst>
                <a:tab pos="647700" algn="l"/>
              </a:tabLst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organización comunal </a:t>
            </a:r>
            <a:r>
              <a:rPr lang="es-ES" sz="1600" b="1" dirty="0">
                <a:solidFill>
                  <a:srgbClr val="C9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contar con personería jurídica</a:t>
            </a:r>
            <a:r>
              <a:rPr lang="es-ES" sz="1600" b="1" dirty="0">
                <a:solidFill>
                  <a:srgbClr val="9A2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expedida al menos un año de antelación al momento de la inscripción, de la presente convocatoria.</a:t>
            </a:r>
            <a:endParaRPr lang="es-CO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066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marR="481330" lvl="2" indent="-228600">
              <a:spcBef>
                <a:spcPts val="107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"/>
              <a:tabLst>
                <a:tab pos="647065" algn="l"/>
                <a:tab pos="647700" algn="l"/>
              </a:tabLst>
            </a:pPr>
            <a:r>
              <a:rPr lang="es-ES" sz="1600" b="1" dirty="0">
                <a:solidFill>
                  <a:srgbClr val="C9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Poseer una estructura organizativa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mínimo 14 dignatarios.</a:t>
            </a:r>
            <a:endParaRPr lang="es-CO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066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066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marR="481965" lvl="2" indent="-228600" algn="just">
              <a:lnSpc>
                <a:spcPct val="115000"/>
              </a:lnSpc>
              <a:spcAft>
                <a:spcPts val="0"/>
              </a:spcAft>
              <a:buSzPts val="1100"/>
              <a:buFont typeface="Wingdings" panose="05000000000000000000" pitchFamily="2" charset="2"/>
              <a:buChar char=""/>
              <a:tabLst>
                <a:tab pos="647700" algn="l"/>
              </a:tabLst>
            </a:pPr>
            <a:r>
              <a:rPr lang="es-ES" sz="1600" b="1" dirty="0">
                <a:solidFill>
                  <a:srgbClr val="C9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domicilio y radio de acción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Junta de Acción Comunal debe corresponder al Municipio de Medellín.</a:t>
            </a:r>
            <a:endParaRPr lang="es-CO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066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DD5AED-2E61-E447-9C4A-376882229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75" y="3665652"/>
            <a:ext cx="2768865" cy="2781103"/>
          </a:xfrm>
          <a:prstGeom prst="rect">
            <a:avLst/>
          </a:prstGeom>
        </p:spPr>
      </p:pic>
      <p:pic>
        <p:nvPicPr>
          <p:cNvPr id="9" name="Imagen 8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7D2A9C0A-FB3C-4F4E-BC27-013466E91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8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EEC15863-AC18-4F96-A330-BC0F38DF2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A189D14-4961-47AF-BBEB-63471B0A180C}"/>
              </a:ext>
            </a:extLst>
          </p:cNvPr>
          <p:cNvSpPr txBox="1"/>
          <p:nvPr/>
        </p:nvSpPr>
        <p:spPr>
          <a:xfrm>
            <a:off x="4740812" y="2074321"/>
            <a:ext cx="673842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Junta de Acción Comunal  que se postule en determinada categoría </a:t>
            </a:r>
            <a:r>
              <a:rPr lang="es-MX" sz="1600" b="1" dirty="0">
                <a:solidFill>
                  <a:srgbClr val="C9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sustentar el trabajo social realizado en favor de la comunidad y relacionado con la categoría a la cual se presenta,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cual debe ser verificable tanto documental como físicamente (por observación) por parte del jurado evaluador mediante las visitas o trabajo de campo que considere necesarios.</a:t>
            </a:r>
          </a:p>
          <a:p>
            <a:endParaRPr lang="es-MX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Asociación de Juntas de Acción Comunal </a:t>
            </a:r>
            <a:r>
              <a:rPr lang="es-MX" sz="1600" b="1" dirty="0">
                <a:solidFill>
                  <a:srgbClr val="C9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>
                <a:solidFill>
                  <a:srgbClr val="C9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Asocomunal</a:t>
            </a:r>
            <a:r>
              <a:rPr lang="es-MX" sz="1600" b="1" dirty="0">
                <a:solidFill>
                  <a:srgbClr val="C9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 cada comuna y/o corregimiento deberá certificar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la Junta de Acción Comunal tiene plan de trabajo y lo ejecuta. </a:t>
            </a:r>
          </a:p>
          <a:p>
            <a:endParaRPr lang="es-MX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C9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iniciativas presentadas deberán ser de carácter social.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excluyen las de naturaleza económica o empresarial.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E68842C-72B0-4F95-8FBE-BD19EFDCB6D8}"/>
              </a:ext>
            </a:extLst>
          </p:cNvPr>
          <p:cNvSpPr txBox="1">
            <a:spLocks/>
          </p:cNvSpPr>
          <p:nvPr/>
        </p:nvSpPr>
        <p:spPr>
          <a:xfrm>
            <a:off x="688714" y="230718"/>
            <a:ext cx="9733039" cy="687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3DBCD7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Requisitos de proyección social</a:t>
            </a:r>
            <a:endParaRPr lang="es-CO" sz="2800" b="1" dirty="0">
              <a:solidFill>
                <a:srgbClr val="3DBCD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6FD449E-6C40-4A48-902C-7266DBD71780}"/>
              </a:ext>
            </a:extLst>
          </p:cNvPr>
          <p:cNvSpPr/>
          <p:nvPr/>
        </p:nvSpPr>
        <p:spPr>
          <a:xfrm flipV="1">
            <a:off x="796309" y="1496188"/>
            <a:ext cx="3195844" cy="45719"/>
          </a:xfrm>
          <a:prstGeom prst="rect">
            <a:avLst/>
          </a:prstGeom>
          <a:solidFill>
            <a:srgbClr val="3D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prstClr val="white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D08CF8-4311-184C-B795-7016557F0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49" y="3904161"/>
            <a:ext cx="4228514" cy="205018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EA82685-B0A2-2E45-872C-59D651432C0E}"/>
              </a:ext>
            </a:extLst>
          </p:cNvPr>
          <p:cNvCxnSpPr/>
          <p:nvPr/>
        </p:nvCxnSpPr>
        <p:spPr>
          <a:xfrm>
            <a:off x="87129" y="5967361"/>
            <a:ext cx="46142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78892145-3A11-4D80-8CA3-4858C61AE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6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F7CAE8-7482-4E6C-A975-62444D585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3901183-5FBB-4F7A-AF5D-76F7C59C168A}"/>
              </a:ext>
            </a:extLst>
          </p:cNvPr>
          <p:cNvSpPr txBox="1"/>
          <p:nvPr/>
        </p:nvSpPr>
        <p:spPr>
          <a:xfrm>
            <a:off x="2938614" y="2570031"/>
            <a:ext cx="66595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y estrategia metodológica.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beneficiaria.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evaluación de los/as participantes.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comunicación y/o difusión de las actividades</a:t>
            </a:r>
          </a:p>
          <a:p>
            <a:endParaRPr lang="es-MX" dirty="0">
              <a:solidFill>
                <a:srgbClr val="0099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C9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Inversión de los recursos económicos de la propuesta</a:t>
            </a:r>
          </a:p>
          <a:p>
            <a:endParaRPr lang="es-MX" dirty="0">
              <a:solidFill>
                <a:srgbClr val="9A23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DBC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general de actividades</a:t>
            </a:r>
          </a:p>
          <a:p>
            <a:endParaRPr lang="es-MX" dirty="0">
              <a:solidFill>
                <a:srgbClr val="5F9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99DB84B-B1FA-4DFD-AF4C-82D19B4132D0}"/>
              </a:ext>
            </a:extLst>
          </p:cNvPr>
          <p:cNvSpPr txBox="1">
            <a:spLocks/>
          </p:cNvSpPr>
          <p:nvPr/>
        </p:nvSpPr>
        <p:spPr>
          <a:xfrm>
            <a:off x="688714" y="230718"/>
            <a:ext cx="9733039" cy="687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3DBCD7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Contenido de la propuesta</a:t>
            </a:r>
            <a:endParaRPr lang="es-CO" sz="2800" b="1" dirty="0">
              <a:solidFill>
                <a:srgbClr val="3DBCD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258F3FD-2E39-47B3-94D0-31C4960F32E8}"/>
              </a:ext>
            </a:extLst>
          </p:cNvPr>
          <p:cNvSpPr/>
          <p:nvPr/>
        </p:nvSpPr>
        <p:spPr>
          <a:xfrm flipV="1">
            <a:off x="796309" y="1496188"/>
            <a:ext cx="3195844" cy="45719"/>
          </a:xfrm>
          <a:prstGeom prst="rect">
            <a:avLst/>
          </a:prstGeom>
          <a:solidFill>
            <a:srgbClr val="3D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prstClr val="white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922573-9D5B-3E40-80C8-8454A74B1D6E}"/>
              </a:ext>
            </a:extLst>
          </p:cNvPr>
          <p:cNvSpPr txBox="1"/>
          <p:nvPr/>
        </p:nvSpPr>
        <p:spPr>
          <a:xfrm>
            <a:off x="688714" y="1768657"/>
            <a:ext cx="10556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organización comunal deberá presentar una iniciativa que incluya los siguientes contenidos,  teniendo en cuenta la categoría a la que se postulará:</a:t>
            </a:r>
          </a:p>
          <a:p>
            <a:endParaRPr lang="es-CO" dirty="0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DFD59E13-4DCC-6442-971F-7E959B05DB67}"/>
              </a:ext>
            </a:extLst>
          </p:cNvPr>
          <p:cNvSpPr/>
          <p:nvPr/>
        </p:nvSpPr>
        <p:spPr>
          <a:xfrm>
            <a:off x="1184178" y="2922144"/>
            <a:ext cx="1718227" cy="1885071"/>
          </a:xfrm>
          <a:prstGeom prst="roundRect">
            <a:avLst/>
          </a:prstGeom>
          <a:solidFill>
            <a:srgbClr val="3D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99B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A8C4283-03A6-1A4E-BE31-D41EE54875DF}"/>
              </a:ext>
            </a:extLst>
          </p:cNvPr>
          <p:cNvSpPr txBox="1"/>
          <p:nvPr/>
        </p:nvSpPr>
        <p:spPr>
          <a:xfrm>
            <a:off x="1064107" y="3629875"/>
            <a:ext cx="197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formulario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3B396118-D279-6145-AC25-ED7B7C11009E}"/>
              </a:ext>
            </a:extLst>
          </p:cNvPr>
          <p:cNvSpPr/>
          <p:nvPr/>
        </p:nvSpPr>
        <p:spPr>
          <a:xfrm>
            <a:off x="1184178" y="4894298"/>
            <a:ext cx="1718227" cy="818888"/>
          </a:xfrm>
          <a:prstGeom prst="roundRect">
            <a:avLst/>
          </a:prstGeom>
          <a:solidFill>
            <a:srgbClr val="C92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99B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FD5C757-E9ED-A241-BB30-A26F2069B175}"/>
              </a:ext>
            </a:extLst>
          </p:cNvPr>
          <p:cNvSpPr/>
          <p:nvPr/>
        </p:nvSpPr>
        <p:spPr>
          <a:xfrm>
            <a:off x="1220387" y="5113697"/>
            <a:ext cx="17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formulario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B74604A4-01EF-354A-8478-A3B2956EF3CD}"/>
              </a:ext>
            </a:extLst>
          </p:cNvPr>
          <p:cNvSpPr/>
          <p:nvPr/>
        </p:nvSpPr>
        <p:spPr>
          <a:xfrm>
            <a:off x="1184178" y="5796721"/>
            <a:ext cx="1718227" cy="81888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99B1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52DCD23-C315-6E45-AA86-BF8B90A1A6B6}"/>
              </a:ext>
            </a:extLst>
          </p:cNvPr>
          <p:cNvSpPr/>
          <p:nvPr/>
        </p:nvSpPr>
        <p:spPr>
          <a:xfrm>
            <a:off x="1184178" y="6002112"/>
            <a:ext cx="17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 formulario</a:t>
            </a:r>
          </a:p>
        </p:txBody>
      </p:sp>
      <p:pic>
        <p:nvPicPr>
          <p:cNvPr id="17" name="Imagen 16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B36B2333-69EA-4BA1-AE5D-A210D5A78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7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B364CCE9-4DD9-4E08-A58D-A31131572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0E43E63-6A45-47BC-BD7E-CCD7515C8806}"/>
              </a:ext>
            </a:extLst>
          </p:cNvPr>
          <p:cNvSpPr txBox="1"/>
          <p:nvPr/>
        </p:nvSpPr>
        <p:spPr>
          <a:xfrm>
            <a:off x="688714" y="1810172"/>
            <a:ext cx="9272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el fin de garantizar la elección de las organizaciones participantes y sus iniciativas en esta convocatoria, </a:t>
            </a:r>
            <a:r>
              <a:rPr lang="es-MX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tendrán en cuenta los siguientes criterios de evaluación: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CE115B3-5918-4F6A-8279-A42E70D36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24310"/>
              </p:ext>
            </p:extLst>
          </p:nvPr>
        </p:nvGraphicFramePr>
        <p:xfrm>
          <a:off x="1871003" y="3274683"/>
          <a:ext cx="7912966" cy="24004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302">
                  <a:extLst>
                    <a:ext uri="{9D8B030D-6E8A-4147-A177-3AD203B41FA5}">
                      <a16:colId xmlns:a16="http://schemas.microsoft.com/office/drawing/2014/main" val="1358251292"/>
                    </a:ext>
                  </a:extLst>
                </a:gridCol>
                <a:gridCol w="5862765">
                  <a:extLst>
                    <a:ext uri="{9D8B030D-6E8A-4147-A177-3AD203B41FA5}">
                      <a16:colId xmlns:a16="http://schemas.microsoft.com/office/drawing/2014/main" val="789598117"/>
                    </a:ext>
                  </a:extLst>
                </a:gridCol>
                <a:gridCol w="1599899">
                  <a:extLst>
                    <a:ext uri="{9D8B030D-6E8A-4147-A177-3AD203B41FA5}">
                      <a16:colId xmlns:a16="http://schemas.microsoft.com/office/drawing/2014/main" val="1286496529"/>
                    </a:ext>
                  </a:extLst>
                </a:gridCol>
              </a:tblGrid>
              <a:tr h="394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E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No</a:t>
                      </a:r>
                      <a:endParaRPr lang="es-CO" sz="1200" dirty="0">
                        <a:solidFill>
                          <a:srgbClr val="FFFFFE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6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E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CRITERIOS DE EVALUACIÓN</a:t>
                      </a:r>
                      <a:endParaRPr lang="es-CO" sz="1200" dirty="0">
                        <a:solidFill>
                          <a:srgbClr val="FFFFFE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6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E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Puntaje máximo</a:t>
                      </a:r>
                      <a:endParaRPr lang="es-CO" sz="1200" dirty="0">
                        <a:solidFill>
                          <a:srgbClr val="FFFFFE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6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290083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66884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1</a:t>
                      </a:r>
                      <a:endParaRPr lang="es-CO" sz="1200" dirty="0">
                        <a:solidFill>
                          <a:srgbClr val="066884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66884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Organización comunal</a:t>
                      </a:r>
                      <a:endParaRPr lang="es-CO" sz="1200" dirty="0">
                        <a:solidFill>
                          <a:srgbClr val="066884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66884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20</a:t>
                      </a:r>
                      <a:endParaRPr lang="es-CO" sz="1200" dirty="0">
                        <a:solidFill>
                          <a:srgbClr val="066884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92286"/>
                  </a:ext>
                </a:extLst>
              </a:tr>
              <a:tr h="789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66884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2</a:t>
                      </a:r>
                      <a:endParaRPr lang="es-CO" sz="1200" dirty="0">
                        <a:solidFill>
                          <a:srgbClr val="066884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66884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Experiencia en el desarrollo de proyectos sociales con otras organizaciones o instituciones</a:t>
                      </a:r>
                      <a:endParaRPr lang="es-CO" sz="1200" dirty="0">
                        <a:solidFill>
                          <a:srgbClr val="066884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66884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10</a:t>
                      </a:r>
                      <a:endParaRPr lang="es-CO" sz="1200" dirty="0">
                        <a:solidFill>
                          <a:srgbClr val="066884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840599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66884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3</a:t>
                      </a:r>
                      <a:endParaRPr lang="es-CO" sz="1200" dirty="0">
                        <a:solidFill>
                          <a:srgbClr val="066884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66884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Iniciativa “Organizaciones Comunales, Ejemplo de Participación”.</a:t>
                      </a:r>
                      <a:endParaRPr lang="es-CO" sz="1200" dirty="0">
                        <a:solidFill>
                          <a:srgbClr val="066884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66884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70</a:t>
                      </a:r>
                      <a:endParaRPr lang="es-CO" sz="1200" dirty="0">
                        <a:solidFill>
                          <a:srgbClr val="066884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948205"/>
                  </a:ext>
                </a:extLst>
              </a:tr>
              <a:tr h="39474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TOTAL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9767" marR="89767" marT="44884" marB="44884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  <a:latin typeface="Rubik" panose="02000604000000020004" pitchFamily="2" charset="-79"/>
                          <a:ea typeface="Times New Roman" panose="02020603050405020304" pitchFamily="18" charset="0"/>
                          <a:cs typeface="Rubik" panose="02000604000000020004" pitchFamily="2" charset="-79"/>
                        </a:rPr>
                        <a:t>100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Rubik" panose="02000604000000020004" pitchFamily="2" charset="-79"/>
                        <a:ea typeface="Times New Roman" panose="02020603050405020304" pitchFamily="18" charset="0"/>
                        <a:cs typeface="Rubik" panose="02000604000000020004" pitchFamily="2" charset="-79"/>
                      </a:endParaRPr>
                    </a:p>
                  </a:txBody>
                  <a:tcPr marL="83714" marR="83714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326238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3BF95873-8EA1-46DC-B69D-7C78B9E4BE90}"/>
              </a:ext>
            </a:extLst>
          </p:cNvPr>
          <p:cNvSpPr txBox="1">
            <a:spLocks/>
          </p:cNvSpPr>
          <p:nvPr/>
        </p:nvSpPr>
        <p:spPr>
          <a:xfrm>
            <a:off x="688714" y="230718"/>
            <a:ext cx="9733039" cy="687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3DBCD7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Criterios de Evaluación</a:t>
            </a:r>
            <a:endParaRPr lang="es-CO" sz="2800" b="1" dirty="0">
              <a:solidFill>
                <a:srgbClr val="3DBCD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3C7567-E653-483E-A68C-DC25AB68CF39}"/>
              </a:ext>
            </a:extLst>
          </p:cNvPr>
          <p:cNvSpPr/>
          <p:nvPr/>
        </p:nvSpPr>
        <p:spPr>
          <a:xfrm flipV="1">
            <a:off x="796309" y="1496188"/>
            <a:ext cx="3195844" cy="45719"/>
          </a:xfrm>
          <a:prstGeom prst="rect">
            <a:avLst/>
          </a:prstGeom>
          <a:solidFill>
            <a:srgbClr val="3D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prstClr val="white"/>
              </a:solidFill>
            </a:endParaRPr>
          </a:p>
        </p:txBody>
      </p:sp>
      <p:pic>
        <p:nvPicPr>
          <p:cNvPr id="13" name="Imagen 12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E2E590A4-EFFE-4F5C-9739-A8590FFA8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9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245F7A-E02D-4587-9656-D30523DB4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902"/>
            <a:ext cx="1218963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6D867E-8601-45A6-86FB-18B2DE771A14}"/>
              </a:ext>
            </a:extLst>
          </p:cNvPr>
          <p:cNvSpPr txBox="1"/>
          <p:nvPr/>
        </p:nvSpPr>
        <p:spPr>
          <a:xfrm>
            <a:off x="4426279" y="2893939"/>
            <a:ext cx="67646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16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Organizaciones comunales </a:t>
            </a:r>
            <a:r>
              <a:rPr lang="es-MX" sz="1600" b="1" dirty="0">
                <a:solidFill>
                  <a:srgbClr val="3DBC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hayan sido sancionadas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último año contado al momento de la convocatoria. </a:t>
            </a:r>
          </a:p>
          <a:p>
            <a:endParaRPr lang="es-MX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Organizaciones comunales en que </a:t>
            </a:r>
            <a:r>
              <a:rPr lang="es-MX" sz="1600" b="1" dirty="0">
                <a:solidFill>
                  <a:srgbClr val="3DBC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encuentre inscrito alguno de los miembros del jurado designado</a:t>
            </a:r>
            <a:r>
              <a:rPr lang="es-MX" sz="1600" dirty="0">
                <a:solidFill>
                  <a:srgbClr val="3DBC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surtir el proceso de evaluación.</a:t>
            </a:r>
          </a:p>
          <a:p>
            <a:endParaRPr lang="es-MX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iniciativas presentadas </a:t>
            </a:r>
            <a:r>
              <a:rPr lang="es-MX" sz="1600" b="1" dirty="0">
                <a:solidFill>
                  <a:srgbClr val="3DBC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deberán ser de carácter social.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excluyen las de naturaleza económica o empresarial.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endParaRPr lang="es-MX" sz="16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r>
              <a:rPr lang="es-MX" sz="1600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</a:p>
          <a:p>
            <a:endParaRPr lang="es-MX" sz="1600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5CA1EBF-0D2D-406A-B3D2-AB14FEFA67AB}"/>
              </a:ext>
            </a:extLst>
          </p:cNvPr>
          <p:cNvSpPr txBox="1">
            <a:spLocks/>
          </p:cNvSpPr>
          <p:nvPr/>
        </p:nvSpPr>
        <p:spPr>
          <a:xfrm>
            <a:off x="688714" y="230718"/>
            <a:ext cx="9733039" cy="687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99B1"/>
                </a:solidFill>
                <a:latin typeface="Rubik" panose="02000604000000020004" pitchFamily="2" charset="-79"/>
                <a:ea typeface="Times New Roman" panose="02020603050405020304" pitchFamily="18" charset="0"/>
                <a:cs typeface="Rubik" panose="02000604000000020004" pitchFamily="2" charset="-79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Rubik" panose="02000604000000020004" pitchFamily="2" charset="-79"/>
                <a:ea typeface="Times New Roman" panose="02020603050405020304" pitchFamily="18" charset="0"/>
                <a:cs typeface="Rubik" panose="02000604000000020004" pitchFamily="2" charset="-79"/>
              </a:rPr>
            </a:br>
            <a:r>
              <a:rPr lang="es-CO" sz="2800" b="1" dirty="0">
                <a:solidFill>
                  <a:srgbClr val="0099B1"/>
                </a:solidFill>
                <a:latin typeface="Rubik" panose="02000604000000020004" pitchFamily="2" charset="-79"/>
                <a:ea typeface="Times New Roman" panose="02020603050405020304" pitchFamily="18" charset="0"/>
                <a:cs typeface="Rubik" panose="02000604000000020004" pitchFamily="2" charset="-79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Rubik" panose="02000604000000020004" pitchFamily="2" charset="-79"/>
                <a:ea typeface="Times New Roman" panose="02020603050405020304" pitchFamily="18" charset="0"/>
                <a:cs typeface="Rubik" panose="02000604000000020004" pitchFamily="2" charset="-79"/>
              </a:rPr>
            </a:br>
            <a:r>
              <a:rPr lang="es-CO" sz="2800" b="1" dirty="0">
                <a:solidFill>
                  <a:srgbClr val="0099B1"/>
                </a:solidFill>
                <a:latin typeface="Rubik" panose="02000604000000020004" pitchFamily="2" charset="-79"/>
                <a:ea typeface="Times New Roman" panose="02020603050405020304" pitchFamily="18" charset="0"/>
                <a:cs typeface="Rubik" panose="02000604000000020004" pitchFamily="2" charset="-79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Rubik" panose="02000604000000020004" pitchFamily="2" charset="-79"/>
                <a:ea typeface="Times New Roman" panose="02020603050405020304" pitchFamily="18" charset="0"/>
                <a:cs typeface="Rubik" panose="02000604000000020004" pitchFamily="2" charset="-79"/>
              </a:rPr>
            </a:br>
            <a:r>
              <a:rPr lang="es-CO" sz="2800" b="1" dirty="0">
                <a:solidFill>
                  <a:srgbClr val="3DBCD7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Rubik" panose="02000604000000020004" pitchFamily="2" charset="-79"/>
              </a:rPr>
              <a:t>Causales de inadmisión y rechazo</a:t>
            </a:r>
            <a:endParaRPr lang="es-CO" sz="2800" b="1" i="1" dirty="0">
              <a:solidFill>
                <a:srgbClr val="3DBCD7"/>
              </a:solidFill>
              <a:latin typeface="Arial Black" panose="020B0A04020102020204" pitchFamily="34" charset="0"/>
              <a:cs typeface="Rubik" panose="02000604000000020004" pitchFamily="2" charset="-79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3400D6-FCC1-4EAF-84F5-DD6DFC352FE2}"/>
              </a:ext>
            </a:extLst>
          </p:cNvPr>
          <p:cNvSpPr/>
          <p:nvPr/>
        </p:nvSpPr>
        <p:spPr>
          <a:xfrm flipV="1">
            <a:off x="796309" y="1496188"/>
            <a:ext cx="3195844" cy="45719"/>
          </a:xfrm>
          <a:prstGeom prst="rect">
            <a:avLst/>
          </a:prstGeom>
          <a:solidFill>
            <a:srgbClr val="3D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prstClr val="white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32DE4A-BE06-2B4A-9BCA-E6F263AD7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90" y="3350098"/>
            <a:ext cx="3195843" cy="3134646"/>
          </a:xfrm>
          <a:prstGeom prst="rect">
            <a:avLst/>
          </a:prstGeom>
        </p:spPr>
      </p:pic>
      <p:pic>
        <p:nvPicPr>
          <p:cNvPr id="11" name="Imagen 10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9920ED1B-A892-415A-A0E7-A9ACC768CE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6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2CCEA26-9FFE-4D0D-9E1D-0B3B4635D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256"/>
            <a:ext cx="1218963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6D867E-8601-45A6-86FB-18B2DE771A14}"/>
              </a:ext>
            </a:extLst>
          </p:cNvPr>
          <p:cNvSpPr txBox="1"/>
          <p:nvPr/>
        </p:nvSpPr>
        <p:spPr>
          <a:xfrm>
            <a:off x="4756848" y="2212768"/>
            <a:ext cx="68509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3DBC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presenten dos o más iniciativas por la misma organización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misma convocatoria, ambas iniciativas serán eliminadas.</a:t>
            </a:r>
          </a:p>
          <a:p>
            <a:endParaRPr lang="es-MX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compruebe que parte o la totalidad de la información o </a:t>
            </a:r>
            <a:r>
              <a:rPr lang="es-MX" sz="1600" b="1" dirty="0">
                <a:solidFill>
                  <a:srgbClr val="3DBC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documentos o los certificados anexos a la iniciativa, no correspondan con la realidad.</a:t>
            </a:r>
          </a:p>
          <a:p>
            <a:endParaRPr lang="es-MX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cualquier etapa del proceso en que se evidencia alguna de dichas situaciones, </a:t>
            </a:r>
            <a:r>
              <a:rPr lang="es-MX" sz="1600" b="1" dirty="0">
                <a:solidFill>
                  <a:srgbClr val="3DBC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iniciativa será eliminada. </a:t>
            </a:r>
          </a:p>
          <a:p>
            <a:r>
              <a:rPr lang="es-MX" sz="1600" dirty="0">
                <a:solidFill>
                  <a:srgbClr val="066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1600" b="1" dirty="0">
                <a:solidFill>
                  <a:srgbClr val="3DBCD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NOTA: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Serán nulas de plano, aquellas propuestas que ya hayan sido premiadas, en años anteriores y vuelvan a presentarlas en la presente convocatoria.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5CA1EBF-0D2D-406A-B3D2-AB14FEFA67AB}"/>
              </a:ext>
            </a:extLst>
          </p:cNvPr>
          <p:cNvSpPr txBox="1">
            <a:spLocks/>
          </p:cNvSpPr>
          <p:nvPr/>
        </p:nvSpPr>
        <p:spPr>
          <a:xfrm>
            <a:off x="688714" y="230718"/>
            <a:ext cx="9733039" cy="687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28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2800" b="1" dirty="0">
                <a:solidFill>
                  <a:srgbClr val="3DBCD7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Causales de inadmisión y rechazo</a:t>
            </a:r>
            <a:endParaRPr lang="es-CO" sz="2800" b="1" dirty="0">
              <a:solidFill>
                <a:srgbClr val="3DBCD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3400D6-FCC1-4EAF-84F5-DD6DFC352FE2}"/>
              </a:ext>
            </a:extLst>
          </p:cNvPr>
          <p:cNvSpPr/>
          <p:nvPr/>
        </p:nvSpPr>
        <p:spPr>
          <a:xfrm flipV="1">
            <a:off x="796309" y="1496188"/>
            <a:ext cx="3195844" cy="45719"/>
          </a:xfrm>
          <a:prstGeom prst="rect">
            <a:avLst/>
          </a:prstGeom>
          <a:solidFill>
            <a:srgbClr val="3D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rgbClr val="3DBCD7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3EC0319-02BF-4C9B-9020-18BC75B43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90" y="3350098"/>
            <a:ext cx="3195843" cy="3134646"/>
          </a:xfrm>
          <a:prstGeom prst="rect">
            <a:avLst/>
          </a:prstGeom>
        </p:spPr>
      </p:pic>
      <p:pic>
        <p:nvPicPr>
          <p:cNvPr id="13" name="Imagen 12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1D24C106-D442-46EE-982B-A568B010B7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5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49">
            <a:extLst>
              <a:ext uri="{FF2B5EF4-FFF2-40B4-BE49-F238E27FC236}">
                <a16:creationId xmlns:a16="http://schemas.microsoft.com/office/drawing/2014/main" id="{015B174E-3813-493A-B089-F9E455673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70B015D-D34D-4809-AD29-D717F77E69F8}"/>
              </a:ext>
            </a:extLst>
          </p:cNvPr>
          <p:cNvSpPr txBox="1"/>
          <p:nvPr/>
        </p:nvSpPr>
        <p:spPr>
          <a:xfrm>
            <a:off x="3538038" y="232971"/>
            <a:ext cx="418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3DBCD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Cronograma 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FC1472B-1A4F-45F2-9BEB-D9116CEE0C27}"/>
              </a:ext>
            </a:extLst>
          </p:cNvPr>
          <p:cNvSpPr/>
          <p:nvPr/>
        </p:nvSpPr>
        <p:spPr>
          <a:xfrm flipV="1">
            <a:off x="3778460" y="840119"/>
            <a:ext cx="3708383" cy="45719"/>
          </a:xfrm>
          <a:prstGeom prst="rect">
            <a:avLst/>
          </a:prstGeom>
          <a:solidFill>
            <a:srgbClr val="3D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E2D48AE4-FC9B-4067-8E5C-B05FF714B72B}"/>
              </a:ext>
            </a:extLst>
          </p:cNvPr>
          <p:cNvSpPr txBox="1"/>
          <p:nvPr/>
        </p:nvSpPr>
        <p:spPr>
          <a:xfrm>
            <a:off x="4917385" y="5906497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800" dirty="0">
              <a:solidFill>
                <a:schemeClr val="bg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90FA4D1-12CA-49F8-81E5-13C4BEBB573A}"/>
              </a:ext>
            </a:extLst>
          </p:cNvPr>
          <p:cNvSpPr txBox="1"/>
          <p:nvPr/>
        </p:nvSpPr>
        <p:spPr>
          <a:xfrm>
            <a:off x="7503530" y="4632843"/>
            <a:ext cx="17876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900" dirty="0">
              <a:solidFill>
                <a:schemeClr val="bg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52" name="Imagen 51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1700530A-55F7-4B50-9533-11E9C2D33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  <p:pic>
        <p:nvPicPr>
          <p:cNvPr id="4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2A44BAA-42E3-4C01-A85B-1DFB8926E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7" y="232971"/>
            <a:ext cx="10590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5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C80055AC-13D5-45AE-B9EF-80DB19D31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E6733F-D68E-422C-818C-F2F2DDFFCB76}"/>
              </a:ext>
            </a:extLst>
          </p:cNvPr>
          <p:cNvSpPr txBox="1"/>
          <p:nvPr/>
        </p:nvSpPr>
        <p:spPr>
          <a:xfrm>
            <a:off x="3773497" y="2801115"/>
            <a:ext cx="6025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iniciativas se entregarán personalmente en forma digital en memoria USB en la Secretaría de Participación Ciudadana, Edificio Plaza de La Libertad, Carrera. 53 A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42-161, piso 14 torre A, o virtualmente, mediante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Wetransfer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Drive.</a:t>
            </a:r>
          </a:p>
          <a:p>
            <a:pPr algn="just"/>
            <a:r>
              <a:rPr lang="es-MX" sz="2000" dirty="0">
                <a:solidFill>
                  <a:srgbClr val="066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20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5EC47FD-6281-4477-B3C7-6EF0B28B8E5E}"/>
              </a:ext>
            </a:extLst>
          </p:cNvPr>
          <p:cNvSpPr txBox="1">
            <a:spLocks/>
          </p:cNvSpPr>
          <p:nvPr/>
        </p:nvSpPr>
        <p:spPr>
          <a:xfrm>
            <a:off x="904146" y="840565"/>
            <a:ext cx="9741826" cy="687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36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36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36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36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/>
            </a:r>
            <a:br>
              <a:rPr lang="es-CO" sz="3600" b="1" dirty="0">
                <a:solidFill>
                  <a:srgbClr val="0099B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CO" sz="3600" b="1" dirty="0">
                <a:solidFill>
                  <a:srgbClr val="3DBCD7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Para tener en cuenta:</a:t>
            </a:r>
            <a:endParaRPr lang="es-CO" sz="3600" b="1" dirty="0">
              <a:solidFill>
                <a:srgbClr val="3DBCD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0C24885-9F42-4FE1-899A-3087641CA593}"/>
              </a:ext>
            </a:extLst>
          </p:cNvPr>
          <p:cNvSpPr/>
          <p:nvPr/>
        </p:nvSpPr>
        <p:spPr>
          <a:xfrm flipV="1">
            <a:off x="1011740" y="2286791"/>
            <a:ext cx="3198729" cy="45760"/>
          </a:xfrm>
          <a:prstGeom prst="rect">
            <a:avLst/>
          </a:prstGeom>
          <a:solidFill>
            <a:srgbClr val="3D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prstClr val="white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FA28B54-FF8E-C144-BBF8-030F55DB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13" y="3770611"/>
            <a:ext cx="2519558" cy="2472651"/>
          </a:xfrm>
          <a:prstGeom prst="rect">
            <a:avLst/>
          </a:prstGeom>
        </p:spPr>
      </p:pic>
      <p:pic>
        <p:nvPicPr>
          <p:cNvPr id="9" name="Imagen 8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D9D8E403-5487-49C4-A7FB-7268E0BBE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9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F7A74A-1AE4-4C48-A11A-8E9028D41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3EA65A-236B-6A43-88D8-6AD18614D39F}"/>
              </a:ext>
            </a:extLst>
          </p:cNvPr>
          <p:cNvSpPr txBox="1"/>
          <p:nvPr/>
        </p:nvSpPr>
        <p:spPr>
          <a:xfrm>
            <a:off x="1756609" y="2337267"/>
            <a:ext cx="79762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dirty="0">
                <a:solidFill>
                  <a:srgbClr val="3DBCD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Gracias</a:t>
            </a:r>
          </a:p>
        </p:txBody>
      </p:sp>
      <p:pic>
        <p:nvPicPr>
          <p:cNvPr id="8" name="Imagen 7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F68AD27D-6A3C-4C87-BDF1-B72BDD219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8160DEF9-328C-4997-9BBD-E05CFC4E9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35FF9A-5227-BE40-9615-F61268E9E6E2}"/>
              </a:ext>
            </a:extLst>
          </p:cNvPr>
          <p:cNvSpPr txBox="1"/>
          <p:nvPr/>
        </p:nvSpPr>
        <p:spPr>
          <a:xfrm>
            <a:off x="3317789" y="1490344"/>
            <a:ext cx="7981682" cy="10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u="none" strike="noStrike" kern="1200" cap="none" spc="0" normalizeH="0" baseline="0" noProof="0" dirty="0">
                <a:ln>
                  <a:noFill/>
                </a:ln>
                <a:solidFill>
                  <a:srgbClr val="3DBCD7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Unidad de Gestión Comunal</a:t>
            </a:r>
            <a:endParaRPr kumimoji="0" lang="es-CO" sz="4400" b="1" u="none" strike="noStrike" kern="1200" cap="none" spc="0" normalizeH="0" baseline="0" noProof="0" dirty="0">
              <a:ln>
                <a:noFill/>
              </a:ln>
              <a:solidFill>
                <a:srgbClr val="3DBCD7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u="none" strike="noStrike" kern="1200" cap="none" spc="0" normalizeH="0" baseline="0" noProof="0" dirty="0">
              <a:ln>
                <a:noFill/>
              </a:ln>
              <a:solidFill>
                <a:srgbClr val="3DBCD7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19DE20A-4B36-774D-A459-9FB3BE1029EB}"/>
              </a:ext>
            </a:extLst>
          </p:cNvPr>
          <p:cNvSpPr/>
          <p:nvPr/>
        </p:nvSpPr>
        <p:spPr>
          <a:xfrm>
            <a:off x="10810073" y="2429247"/>
            <a:ext cx="489397" cy="64394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0A34B5-044D-9A48-A4C2-DF1F98FBC421}"/>
              </a:ext>
            </a:extLst>
          </p:cNvPr>
          <p:cNvSpPr txBox="1"/>
          <p:nvPr/>
        </p:nvSpPr>
        <p:spPr>
          <a:xfrm>
            <a:off x="6406859" y="3538216"/>
            <a:ext cx="5003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1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Subsecretaría de Organización Social</a:t>
            </a:r>
          </a:p>
        </p:txBody>
      </p:sp>
      <p:pic>
        <p:nvPicPr>
          <p:cNvPr id="9" name="Imagen 8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91EAE99B-B33F-4217-AC66-22438D0A7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AFCBB45-1710-45ED-A4F8-7917F57324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2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1753A5-5DC0-412C-A0B1-7176C3CA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56" y="534212"/>
            <a:ext cx="10047131" cy="13255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s-CO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CO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O" sz="2800" b="1" i="1" dirty="0">
              <a:solidFill>
                <a:srgbClr val="AA4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59F49420-4730-40FA-980A-FB1D6FF62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8" y="238463"/>
            <a:ext cx="10996844" cy="6184179"/>
          </a:xfrm>
          <a:prstGeom prst="rect">
            <a:avLst/>
          </a:prstGeom>
        </p:spPr>
      </p:pic>
      <p:pic>
        <p:nvPicPr>
          <p:cNvPr id="15" name="Imagen 14" descr="Código QR&#10;&#10;Descripción generada automáticamente">
            <a:extLst>
              <a:ext uri="{FF2B5EF4-FFF2-40B4-BE49-F238E27FC236}">
                <a16:creationId xmlns:a16="http://schemas.microsoft.com/office/drawing/2014/main" id="{C4467A51-8F68-49D6-8ADC-0DBBBDF216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t="13092" r="18353" b="6279"/>
          <a:stretch/>
        </p:blipFill>
        <p:spPr>
          <a:xfrm>
            <a:off x="9919233" y="5169424"/>
            <a:ext cx="2464340" cy="18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6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11AD846E-F48B-4E74-BF9E-F1D34697F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  <p:pic>
        <p:nvPicPr>
          <p:cNvPr id="5" name="Imagen 4" descr="Interfaz de usuario gráfica, Diagrama, Aplicación&#10;&#10;Descripción generada automáticamente">
            <a:extLst>
              <a:ext uri="{FF2B5EF4-FFF2-40B4-BE49-F238E27FC236}">
                <a16:creationId xmlns:a16="http://schemas.microsoft.com/office/drawing/2014/main" id="{D67BD182-34FD-4DD7-9019-82A9E2E8F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32"/>
            <a:ext cx="11848289" cy="6624536"/>
          </a:xfrm>
          <a:prstGeom prst="rect">
            <a:avLst/>
          </a:prstGeom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35038CA3-7F6C-4A5F-BEA7-A547974378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98" y="2399854"/>
            <a:ext cx="2893874" cy="16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8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92CED4C0-39E7-414B-AE30-43A192854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1753A5-5DC0-412C-A0B1-7176C3CA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61" y="934388"/>
            <a:ext cx="10047131" cy="1325563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3DBC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 participar: </a:t>
            </a:r>
            <a:r>
              <a:rPr lang="es-MX" sz="2800" b="1" dirty="0">
                <a:solidFill>
                  <a:srgbClr val="3DBCD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MX" sz="2800" b="1" dirty="0">
                <a:solidFill>
                  <a:srgbClr val="3DBCD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MX" sz="2800" b="1" dirty="0">
                <a:solidFill>
                  <a:srgbClr val="3DBCD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 Juntas de Acción Comunal </a:t>
            </a:r>
            <a:r>
              <a:rPr lang="es-MX" sz="2800" b="1" dirty="0">
                <a:solidFill>
                  <a:srgbClr val="0099B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MX" sz="2800" b="1" dirty="0">
                <a:solidFill>
                  <a:srgbClr val="0099B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es-CO" sz="2800" b="1" dirty="0">
              <a:solidFill>
                <a:srgbClr val="0099B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807FF14-C8D0-493B-B3B3-9D71B5750685}"/>
              </a:ext>
            </a:extLst>
          </p:cNvPr>
          <p:cNvSpPr/>
          <p:nvPr/>
        </p:nvSpPr>
        <p:spPr>
          <a:xfrm flipV="1">
            <a:off x="1454722" y="2116841"/>
            <a:ext cx="3195844" cy="45719"/>
          </a:xfrm>
          <a:prstGeom prst="rect">
            <a:avLst/>
          </a:prstGeom>
          <a:solidFill>
            <a:srgbClr val="3D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prstClr val="white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22F080-EAA7-48AC-B5FD-54A6B110481A}"/>
              </a:ext>
            </a:extLst>
          </p:cNvPr>
          <p:cNvSpPr txBox="1"/>
          <p:nvPr/>
        </p:nvSpPr>
        <p:spPr>
          <a:xfrm>
            <a:off x="2119169" y="2342983"/>
            <a:ext cx="91664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Premio Organizaciones Comunales, Ejemplo de Participación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otorgará a 10 Juntas de Acción Comunal:</a:t>
            </a:r>
          </a:p>
          <a:p>
            <a:endParaRPr lang="es-MX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premiarán dos (2) Juntas por cada categoría. (Primer y segundo puesto)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D42A7E2-2A90-AF42-8349-AFA850205AB7}"/>
              </a:ext>
            </a:extLst>
          </p:cNvPr>
          <p:cNvGrpSpPr/>
          <p:nvPr/>
        </p:nvGrpSpPr>
        <p:grpSpPr>
          <a:xfrm>
            <a:off x="2518236" y="4135925"/>
            <a:ext cx="2946700" cy="1771316"/>
            <a:chOff x="2000872" y="4135925"/>
            <a:chExt cx="2946700" cy="1771316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05B4BF0-83EC-0847-B710-C6E70642E5ED}"/>
                </a:ext>
              </a:extLst>
            </p:cNvPr>
            <p:cNvSpPr/>
            <p:nvPr/>
          </p:nvSpPr>
          <p:spPr>
            <a:xfrm>
              <a:off x="2906870" y="5255869"/>
              <a:ext cx="20407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>
                  <a:solidFill>
                    <a:srgbClr val="C92B89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Primer lugar</a:t>
              </a:r>
            </a:p>
            <a:p>
              <a:r>
                <a:rPr lang="es-MX" dirty="0">
                  <a:solidFill>
                    <a:srgbClr val="066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S.M.L.M.V </a:t>
              </a:r>
              <a:endParaRPr lang="es-CO" dirty="0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0D083D4-1ADE-CB4B-96E4-6DBF065E7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0872" y="4135925"/>
              <a:ext cx="1283512" cy="1771316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6CBF3D0-AC29-9348-9B65-C899964D0F25}"/>
              </a:ext>
            </a:extLst>
          </p:cNvPr>
          <p:cNvGrpSpPr/>
          <p:nvPr/>
        </p:nvGrpSpPr>
        <p:grpSpPr>
          <a:xfrm>
            <a:off x="5694573" y="4135925"/>
            <a:ext cx="3176337" cy="1771316"/>
            <a:chOff x="5177209" y="4232178"/>
            <a:chExt cx="3176337" cy="177131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167BEF8-42AD-834F-8B51-D1EA0634C897}"/>
                </a:ext>
              </a:extLst>
            </p:cNvPr>
            <p:cNvSpPr/>
            <p:nvPr/>
          </p:nvSpPr>
          <p:spPr>
            <a:xfrm>
              <a:off x="6093219" y="5343200"/>
              <a:ext cx="22603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b="1" dirty="0">
                  <a:solidFill>
                    <a:srgbClr val="C92B89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Segundo lugar</a:t>
              </a:r>
            </a:p>
            <a:p>
              <a:r>
                <a:rPr lang="es-CO" dirty="0">
                  <a:solidFill>
                    <a:srgbClr val="066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S.M.L.M.V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A07BFD9-766C-E444-9A1C-2476C1331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7209" y="4232178"/>
              <a:ext cx="1283512" cy="1771316"/>
            </a:xfrm>
            <a:prstGeom prst="rect">
              <a:avLst/>
            </a:prstGeom>
          </p:spPr>
        </p:pic>
      </p:grpSp>
      <p:pic>
        <p:nvPicPr>
          <p:cNvPr id="15" name="Imagen 14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60592B4A-2663-4700-A878-9B10CDB48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2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A5728379-71C7-4659-A6EB-0C53E8927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97"/>
            <a:ext cx="12192000" cy="6858000"/>
          </a:xfrm>
          <a:prstGeom prst="rect">
            <a:avLst/>
          </a:prstGeom>
        </p:spPr>
      </p:pic>
      <p:pic>
        <p:nvPicPr>
          <p:cNvPr id="9" name="Imagen 8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9F48F8BE-7B47-44B7-BF33-D64335B87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82428893-2755-4E78-856E-0982EEB276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21168" r="9598" b="25302"/>
          <a:stretch/>
        </p:blipFill>
        <p:spPr>
          <a:xfrm>
            <a:off x="3431689" y="316725"/>
            <a:ext cx="5113874" cy="1835534"/>
          </a:xfrm>
          <a:prstGeom prst="rect">
            <a:avLst/>
          </a:prstGeom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54236F1C-387F-43E9-97D5-1E20AA1DD0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7" y="2246210"/>
            <a:ext cx="5533006" cy="3584946"/>
          </a:xfrm>
          <a:prstGeom prst="rect">
            <a:avLst/>
          </a:prstGeom>
        </p:spPr>
      </p:pic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9B3FF3A7-E88F-437C-A26D-17C825AF61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54" y="2714017"/>
            <a:ext cx="4996407" cy="32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24305147-A78A-43AF-ABF2-08398C1B9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FAA45116-F490-4826-8B64-86CD95A55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0D6656C-4982-4A1B-8881-BA5F44975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7" y="1724048"/>
            <a:ext cx="5730063" cy="3712623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50E607A-5D97-4043-95D1-33EE5F6469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67" y="1649854"/>
            <a:ext cx="5824096" cy="37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0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5EB4175A-5459-4AA9-A5A6-36CC0D9FC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70712CDD-E6E6-4932-AD11-6F5386992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3670C46-16FC-4413-BF38-09C5356F7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27" y="1342112"/>
            <a:ext cx="6803349" cy="44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0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951FE7DE-27A7-4D67-90CA-741C23CB6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1753A5-5DC0-412C-A0B1-7176C3CA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35" y="503187"/>
            <a:ext cx="10047131" cy="1325563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0099B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MX" sz="2800" b="1" dirty="0">
                <a:solidFill>
                  <a:srgbClr val="3DBCD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Condiciones generales de participación </a:t>
            </a:r>
            <a:endParaRPr lang="es-CO" sz="2800" b="1" dirty="0">
              <a:solidFill>
                <a:srgbClr val="3DBCD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807FF14-C8D0-493B-B3B3-9D71B5750685}"/>
              </a:ext>
            </a:extLst>
          </p:cNvPr>
          <p:cNvSpPr/>
          <p:nvPr/>
        </p:nvSpPr>
        <p:spPr>
          <a:xfrm flipV="1">
            <a:off x="1405267" y="1452027"/>
            <a:ext cx="3195844" cy="45719"/>
          </a:xfrm>
          <a:prstGeom prst="rect">
            <a:avLst/>
          </a:prstGeom>
          <a:solidFill>
            <a:srgbClr val="3D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rgbClr val="3DBCD7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B42517-34B0-4EF4-9B18-37D1F62DCE38}"/>
              </a:ext>
            </a:extLst>
          </p:cNvPr>
          <p:cNvSpPr txBox="1"/>
          <p:nvPr/>
        </p:nvSpPr>
        <p:spPr>
          <a:xfrm>
            <a:off x="3888354" y="1828750"/>
            <a:ext cx="701410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</a:t>
            </a:r>
            <a:r>
              <a:rPr lang="es-ES" sz="1600" spc="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</a:t>
            </a:r>
            <a:r>
              <a:rPr lang="es-ES" sz="1600" spc="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presente</a:t>
            </a:r>
            <a:r>
              <a:rPr lang="es-ES" sz="1600" spc="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convocatoria</a:t>
            </a:r>
            <a:r>
              <a:rPr lang="es-ES" sz="1600" spc="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podrán</a:t>
            </a:r>
            <a:r>
              <a:rPr lang="es-ES" sz="1600" spc="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participar,</a:t>
            </a:r>
            <a:r>
              <a:rPr lang="es-ES" sz="1600" spc="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exclusivamente,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organizaciones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constituidas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como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Juntas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Acción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Comunal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del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Municipio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Medellín</a:t>
            </a:r>
            <a:r>
              <a:rPr lang="es-ES" sz="1600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 personería jurídica vigente y estén activas</a:t>
            </a:r>
            <a:r>
              <a:rPr lang="es-ES" sz="1600" spc="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dentro</a:t>
            </a:r>
            <a:r>
              <a:rPr lang="es-ES" sz="1600" spc="-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 su jurisdicción 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5"/>
              </a:spcBef>
            </a:pPr>
            <a:r>
              <a:rPr lang="es-ES" sz="1600" dirty="0">
                <a:solidFill>
                  <a:srgbClr val="066884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  <a:endParaRPr lang="es-CO" sz="1600" dirty="0">
              <a:solidFill>
                <a:srgbClr val="066884"/>
              </a:solidFill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Para</a:t>
            </a:r>
            <a:r>
              <a:rPr lang="es-ES" sz="1600" spc="-4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poder</a:t>
            </a:r>
            <a:r>
              <a:rPr lang="es-ES" sz="1600" spc="-4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participar,</a:t>
            </a:r>
            <a:r>
              <a:rPr lang="es-ES" sz="1600" spc="-4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</a:t>
            </a:r>
            <a:r>
              <a:rPr lang="es-ES" sz="1600" b="1" spc="-40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Junta</a:t>
            </a:r>
            <a:r>
              <a:rPr lang="es-ES" sz="1600" b="1" spc="-40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es-ES" sz="1600" b="1" spc="-3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Acción</a:t>
            </a:r>
            <a:r>
              <a:rPr lang="es-ES" sz="1600" b="1" spc="-3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Comunal</a:t>
            </a:r>
            <a:r>
              <a:rPr lang="es-ES" sz="1600" b="1" spc="-40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no</a:t>
            </a:r>
            <a:r>
              <a:rPr lang="es-ES" sz="1600" b="1" spc="-40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puede</a:t>
            </a:r>
            <a:r>
              <a:rPr lang="es-ES" sz="1600" b="1" spc="-40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haber</a:t>
            </a:r>
            <a:r>
              <a:rPr lang="es-ES" sz="1600" b="1" spc="-40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sido</a:t>
            </a:r>
            <a:r>
              <a:rPr lang="es-ES" sz="1600" b="1" spc="-3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sancionada</a:t>
            </a:r>
            <a:r>
              <a:rPr lang="es-ES" sz="1600" b="1" spc="-40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</a:t>
            </a:r>
            <a:r>
              <a:rPr lang="es-ES" sz="1600" b="1" spc="-40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el</a:t>
            </a:r>
            <a:r>
              <a:rPr lang="es-ES" sz="1600" b="1" spc="-29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último año anterior a la convocatoria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y debe cumplir</a:t>
            </a:r>
            <a:r>
              <a:rPr lang="es-ES" sz="1600" spc="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</a:t>
            </a:r>
            <a:r>
              <a:rPr lang="es-ES" sz="1600" spc="-1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todas los</a:t>
            </a:r>
            <a:r>
              <a:rPr lang="es-ES" sz="1600" spc="-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requisitos de</a:t>
            </a:r>
            <a:r>
              <a:rPr lang="es-ES" sz="1600" spc="-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ley para</a:t>
            </a:r>
            <a:r>
              <a:rPr lang="es-ES" sz="1600" spc="-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su funcionamiento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.</a:t>
            </a:r>
          </a:p>
          <a:p>
            <a:endParaRPr lang="es-CO" sz="1600" dirty="0">
              <a:solidFill>
                <a:srgbClr val="066884"/>
              </a:solidFill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Cada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Junta</a:t>
            </a:r>
            <a:r>
              <a:rPr lang="es-ES" sz="1600" spc="-4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es-ES" sz="1600" spc="-3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Acción</a:t>
            </a:r>
            <a:r>
              <a:rPr lang="es-ES" sz="1600" spc="-3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Comunal</a:t>
            </a:r>
            <a:r>
              <a:rPr lang="es-ES" sz="1600" spc="-4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spc="-40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podrá seleccionar una sola categoría.</a:t>
            </a:r>
          </a:p>
          <a:p>
            <a:endParaRPr lang="es-ES" sz="1600" spc="-40" dirty="0">
              <a:solidFill>
                <a:srgbClr val="066884"/>
              </a:solidFill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Las iniciativas en su parte presupuestal deben tener en cuenta el valor del</a:t>
            </a:r>
            <a:r>
              <a:rPr lang="es-ES" sz="1600" b="1" spc="5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rgbClr val="C92B89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estímulo,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por lo tanto, no se podrán presentar iniciativas con un valor mayor al</a:t>
            </a:r>
            <a:r>
              <a:rPr lang="es-ES" sz="1600" spc="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considerado en esta convocatoria. En caso de obtener un segundo lugar las</a:t>
            </a:r>
            <a:r>
              <a:rPr lang="es-ES" sz="1600" spc="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iniciativas</a:t>
            </a:r>
            <a:r>
              <a:rPr lang="es-ES" sz="1600" spc="-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deberán</a:t>
            </a:r>
            <a:r>
              <a:rPr lang="es-ES" sz="1600" spc="-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ser ajustadas</a:t>
            </a:r>
            <a:r>
              <a:rPr lang="es-ES" sz="1600" spc="-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al</a:t>
            </a:r>
            <a:r>
              <a:rPr lang="es-ES" sz="1600" spc="-5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valor asignado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66884"/>
              </a:solidFill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066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5C79F0-520D-344B-BB14-4512E3E22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28" y="3563938"/>
            <a:ext cx="3547226" cy="2873910"/>
          </a:xfrm>
          <a:prstGeom prst="rect">
            <a:avLst/>
          </a:prstGeom>
        </p:spPr>
      </p:pic>
      <p:pic>
        <p:nvPicPr>
          <p:cNvPr id="10" name="Imagen 9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DE15809F-221E-4E31-B2AC-B749E1563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11" y="5436671"/>
            <a:ext cx="2151896" cy="14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8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</TotalTime>
  <Words>624</Words>
  <Application>Microsoft Office PowerPoint</Application>
  <PresentationFormat>Panorámica</PresentationFormat>
  <Paragraphs>100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Arial MT</vt:lpstr>
      <vt:lpstr>Calibri</vt:lpstr>
      <vt:lpstr>Calibri Light</vt:lpstr>
      <vt:lpstr>Rubik</vt:lpstr>
      <vt:lpstr>Times New Roman</vt:lpstr>
      <vt:lpstr>Wingdings</vt:lpstr>
      <vt:lpstr>Tema de Office</vt:lpstr>
      <vt:lpstr>Presentación de PowerPoint</vt:lpstr>
      <vt:lpstr>Presentación de PowerPoint</vt:lpstr>
      <vt:lpstr> </vt:lpstr>
      <vt:lpstr>Presentación de PowerPoint</vt:lpstr>
      <vt:lpstr>Pueden participar:  Las Juntas de Acción Comunal  </vt:lpstr>
      <vt:lpstr>Presentación de PowerPoint</vt:lpstr>
      <vt:lpstr>Presentación de PowerPoint</vt:lpstr>
      <vt:lpstr>Presentación de PowerPoint</vt:lpstr>
      <vt:lpstr> Condiciones generales de participación </vt:lpstr>
      <vt:lpstr>   Requisitos habilitantes Jurídicos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Greisy</dc:creator>
  <cp:lastModifiedBy>USUARIO</cp:lastModifiedBy>
  <cp:revision>350</cp:revision>
  <dcterms:created xsi:type="dcterms:W3CDTF">2018-01-31T01:22:42Z</dcterms:created>
  <dcterms:modified xsi:type="dcterms:W3CDTF">2021-07-17T17:11:08Z</dcterms:modified>
</cp:coreProperties>
</file>