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74" r:id="rId4"/>
    <p:sldId id="273" r:id="rId5"/>
    <p:sldId id="280" r:id="rId6"/>
    <p:sldId id="257" r:id="rId7"/>
    <p:sldId id="260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B7"/>
    <a:srgbClr val="F7F2DD"/>
    <a:srgbClr val="FB6C6C"/>
    <a:srgbClr val="1B3734"/>
    <a:srgbClr val="9BDAF1"/>
    <a:srgbClr val="D7FBB5"/>
    <a:srgbClr val="EFD160"/>
    <a:srgbClr val="F39D1B"/>
    <a:srgbClr val="00A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0579B-F0B0-5A48-B468-D27594C7B7E8}" type="datetimeFigureOut">
              <a:rPr lang="x-none" smtClean="0"/>
              <a:t>5/05/2023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971CB-E1A8-8C40-AA4B-45E09E0407D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636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Ubicar la foto detras de las flores: </a:t>
            </a:r>
          </a:p>
          <a:p>
            <a:r>
              <a:rPr lang="en-US" dirty="0"/>
              <a:t>O</a:t>
            </a:r>
            <a:r>
              <a:rPr lang="x-none" dirty="0"/>
              <a:t>pción 1: CLICK DERECHO EN LA FOTO&gt; ENVIAR ATRÁS</a:t>
            </a:r>
          </a:p>
          <a:p>
            <a:r>
              <a:rPr lang="x-none" dirty="0"/>
              <a:t>Opción 2: Click Derecho&gt;Ordenar elementos&gt;arrastrar según el orden.. 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971CB-E1A8-8C40-AA4B-45E09E0407D8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7348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Ubicar la foto detras de las flores: </a:t>
            </a:r>
          </a:p>
          <a:p>
            <a:r>
              <a:rPr lang="en-US" dirty="0"/>
              <a:t>O</a:t>
            </a:r>
            <a:r>
              <a:rPr lang="x-none" dirty="0"/>
              <a:t>pción 1: CLICK DERECHO EN LA FOTO&gt; ENVIAR ATRÁS</a:t>
            </a:r>
          </a:p>
          <a:p>
            <a:r>
              <a:rPr lang="x-none" dirty="0"/>
              <a:t>Opción 2: Click Derecho&gt;Ordenar elementos&gt;arrastrar según el orden.. </a:t>
            </a:r>
          </a:p>
          <a:p>
            <a:endParaRPr lang="x-none" dirty="0"/>
          </a:p>
          <a:p>
            <a:endParaRPr lang="x-none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971CB-E1A8-8C40-AA4B-45E09E0407D8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91082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Ubicar la foto detras de las flores: </a:t>
            </a:r>
          </a:p>
          <a:p>
            <a:r>
              <a:rPr lang="en-US" dirty="0"/>
              <a:t>O</a:t>
            </a:r>
            <a:r>
              <a:rPr lang="x-none" dirty="0"/>
              <a:t>pción 1: CLICK DERECHO EN LA FOTO&gt; ENVIAR ATRÁS</a:t>
            </a:r>
          </a:p>
          <a:p>
            <a:r>
              <a:rPr lang="x-none" dirty="0"/>
              <a:t>Opción 2: Click Derecho&gt;Ordenar elementos&gt;arrastrar según el orden.. 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971CB-E1A8-8C40-AA4B-45E09E0407D8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2644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Ubicar la foto detras de las flores: </a:t>
            </a:r>
          </a:p>
          <a:p>
            <a:r>
              <a:rPr lang="en-US" dirty="0"/>
              <a:t>O</a:t>
            </a:r>
            <a:r>
              <a:rPr lang="x-none" dirty="0"/>
              <a:t>pción 1: CLICK DERECHO EN LA FOTO&gt; ENVIAR ATRÁS</a:t>
            </a:r>
          </a:p>
          <a:p>
            <a:r>
              <a:rPr lang="x-none" dirty="0"/>
              <a:t>Opción 2: Click Derecho&gt;Ordenar elementos&gt;arrastrar según el orden.. 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971CB-E1A8-8C40-AA4B-45E09E0407D8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840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873E82-406F-3A3E-E06C-534447C6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401BB8-A5E2-3AF6-357C-A753A54EB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C7EA93-0A7C-818C-C693-0965151A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02BB-FE29-DD40-9833-83A5FAF6999D}" type="datetimeFigureOut">
              <a:rPr lang="x-none" smtClean="0"/>
              <a:t>5/05/2023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61343C-67DF-5E73-C167-445B9FD0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0768F5-D06F-B0E6-951E-E2BCB147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5F2-9769-0344-A1AF-B72A46BDD22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9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3FFC9-C4E8-D87A-BFE2-2AAB7B97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B7271D-A459-10DC-4B6D-C219EA80E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15AF97-4924-EB51-41CE-872C60B9D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02BB-FE29-DD40-9833-83A5FAF6999D}" type="datetimeFigureOut">
              <a:rPr lang="x-none" smtClean="0"/>
              <a:t>5/05/2023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64BB84-AC26-C643-2070-4A6023D7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979602-E535-1633-1BB8-11F02792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5F2-9769-0344-A1AF-B72A46BDD22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3590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000DC1-797A-BA68-6377-6C7A1D15E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4ACC0F-D0F9-F000-1570-61FF93CCE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D64976-98E2-945B-88B3-7C59E7A8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02BB-FE29-DD40-9833-83A5FAF6999D}" type="datetimeFigureOut">
              <a:rPr lang="x-none" smtClean="0"/>
              <a:t>5/05/2023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A87A7D-4161-9253-1351-D666BDA55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72E59-FAAA-BA21-EF8D-39C06FB4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5F2-9769-0344-A1AF-B72A46BDD22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8475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0A6046-18A3-2420-88FD-4EA51B6A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2F6C81-D54E-A10C-5110-FD4B460DF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5AC163-2D7E-1687-5328-9B3337A0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02BB-FE29-DD40-9833-83A5FAF6999D}" type="datetimeFigureOut">
              <a:rPr lang="x-none" smtClean="0"/>
              <a:t>5/05/2023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70B9C4-727E-7FEA-EF91-B496D5DCC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4CC3C-9837-2F30-3233-E444056A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5F2-9769-0344-A1AF-B72A46BDD22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094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26FCAC-F8F9-E8E4-A580-99BAFD41C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46BD31-2DA5-04EC-F781-DA5604D1E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17C543-B95F-7694-B031-512F1710D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02BB-FE29-DD40-9833-83A5FAF6999D}" type="datetimeFigureOut">
              <a:rPr lang="x-none" smtClean="0"/>
              <a:t>5/05/2023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99F53F-5B7D-2534-84F0-CE26DE407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E22FEB-40B7-DB82-19EF-85ABE4A8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5F2-9769-0344-A1AF-B72A46BDD22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326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C74296-72D0-B72E-AE1C-4F6BFF81D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DC0420-A7D4-531B-C2C4-E602DC43B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BAA2CD-8603-6D0D-2D7F-A42D25CE9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AC2B2-C440-7396-1B91-94EAEFED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02BB-FE29-DD40-9833-83A5FAF6999D}" type="datetimeFigureOut">
              <a:rPr lang="x-none" smtClean="0"/>
              <a:t>5/05/2023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E9065B-F76E-C281-C131-616AD2CBC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D3511C-6915-A988-D139-151A87E1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5F2-9769-0344-A1AF-B72A46BDD22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327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F3C56B-CA79-20ED-5E57-5D836D225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7C8F19-E3C4-A9F4-48AC-235E2BB66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369844-4DDE-6F59-6718-26319D243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6D42FC4-B7D1-17A8-EC4A-55F4CC956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C678FE1-343C-DA7F-116D-D20950962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075E73E-A0C7-8F52-8204-B2EFA4E1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02BB-FE29-DD40-9833-83A5FAF6999D}" type="datetimeFigureOut">
              <a:rPr lang="x-none" smtClean="0"/>
              <a:t>5/05/2023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9A7C9B0-AB48-D407-3119-56EBB1FE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6CA61F-2C2A-7595-EC6D-BE50A216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5F2-9769-0344-A1AF-B72A46BDD22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8270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75445E-F33B-AD88-98D5-1F35C0080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D46DA9D-584C-8BA2-661F-BA79CB279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02BB-FE29-DD40-9833-83A5FAF6999D}" type="datetimeFigureOut">
              <a:rPr lang="x-none" smtClean="0"/>
              <a:t>5/05/2023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E007F6-B56D-68FB-A401-7CF51B6F5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D41245-9967-A3E8-88E5-B50F2FC4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5F2-9769-0344-A1AF-B72A46BDD22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196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4F77EB4-EDAE-891C-D1F1-8497EBD2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02BB-FE29-DD40-9833-83A5FAF6999D}" type="datetimeFigureOut">
              <a:rPr lang="x-none" smtClean="0"/>
              <a:t>5/05/2023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E9020A-109F-55DF-408C-2FCD55166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BF10FC-7349-9CE3-F79F-1DC581DB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5F2-9769-0344-A1AF-B72A46BDD22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523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02973-16E4-8380-76F6-C9BB4394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D066F9-A5AA-BA08-DCF3-E2DD47EA1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733D73-20D5-56F2-69B7-2DE00AC9F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5EC921-A93E-6C5C-AB02-975376815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02BB-FE29-DD40-9833-83A5FAF6999D}" type="datetimeFigureOut">
              <a:rPr lang="x-none" smtClean="0"/>
              <a:t>5/05/2023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CAC93A-0AF1-AC7E-2964-C39516E2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D9E357-3503-8A59-F033-723DF24D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5F2-9769-0344-A1AF-B72A46BDD22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413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580681-99E5-29E4-8246-4052F4CD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AD1DC8A-F26E-E4A1-C19E-FE45ECC38F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B039F6B-80D9-8120-E222-2EAFAE21B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B7CF44-B6FB-6F87-5AE6-8956716B2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02BB-FE29-DD40-9833-83A5FAF6999D}" type="datetimeFigureOut">
              <a:rPr lang="x-none" smtClean="0"/>
              <a:t>5/05/2023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2A2D3C-846C-4EEE-E9D2-3BA5CDC3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8B3264-C56B-18F0-720C-F5305C21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5F2-9769-0344-A1AF-B72A46BDD22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720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7DC0CA-B2B4-BDCB-2D70-46147912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D76266-D2F1-BC18-68C3-05E6E9B00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1B7DE1-3788-8F00-2BDC-FF7BF350A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602BB-FE29-DD40-9833-83A5FAF6999D}" type="datetimeFigureOut">
              <a:rPr lang="x-none" smtClean="0"/>
              <a:t>5/05/2023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388FD0-117B-7DD8-1226-9CE984EB7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0C6B0C-D93A-52C7-794A-AECAD3124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35F2-9769-0344-A1AF-B72A46BDD22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8244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4A1215-3E36-72E7-FD18-5EFFF4E0313F}"/>
              </a:ext>
            </a:extLst>
          </p:cNvPr>
          <p:cNvSpPr txBox="1"/>
          <p:nvPr/>
        </p:nvSpPr>
        <p:spPr>
          <a:xfrm>
            <a:off x="6873766" y="3068063"/>
            <a:ext cx="46929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rgbClr val="FB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 DIVERSA (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b="1" dirty="0">
                <a:solidFill>
                  <a:srgbClr val="FB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+)</a:t>
            </a:r>
          </a:p>
          <a:p>
            <a:pPr algn="r"/>
            <a:endParaRPr lang="en-US" sz="2800" b="1" dirty="0">
              <a:solidFill>
                <a:srgbClr val="FB6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7AB7A9-1C68-06ED-40BB-83CC0EC65A14}"/>
              </a:ext>
            </a:extLst>
          </p:cNvPr>
          <p:cNvSpPr txBox="1"/>
          <p:nvPr/>
        </p:nvSpPr>
        <p:spPr>
          <a:xfrm>
            <a:off x="8337716" y="3789937"/>
            <a:ext cx="336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i="1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Inclusión Social,</a:t>
            </a:r>
          </a:p>
          <a:p>
            <a:pPr algn="r"/>
            <a:r>
              <a:rPr lang="x-none" i="1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 y Derechos Humanos</a:t>
            </a:r>
          </a:p>
        </p:txBody>
      </p:sp>
    </p:spTree>
    <p:extLst>
      <p:ext uri="{BB962C8B-B14F-4D97-AF65-F5344CB8AC3E}">
        <p14:creationId xmlns:p14="http://schemas.microsoft.com/office/powerpoint/2010/main" val="230127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C807CB7-B76D-DE72-4A00-4B277D57A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9500"/>
            <a:ext cx="5735782" cy="3238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B231461-0A3D-90A1-0109-E67973EB3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3619500"/>
          </a:xfrm>
          <a:prstGeom prst="rect">
            <a:avLst/>
          </a:prstGeom>
        </p:spPr>
      </p:pic>
      <p:pic>
        <p:nvPicPr>
          <p:cNvPr id="34" name="Picture 3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D78D8158-9613-D0B6-5E40-E9828AD2A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23FA826-81D4-49B1-A5B0-73B072DDD06C}"/>
              </a:ext>
            </a:extLst>
          </p:cNvPr>
          <p:cNvSpPr txBox="1"/>
          <p:nvPr/>
        </p:nvSpPr>
        <p:spPr>
          <a:xfrm>
            <a:off x="6096000" y="532477"/>
            <a:ext cx="60947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 DIVERSA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b="1" dirty="0">
                <a:solidFill>
                  <a:srgbClr val="FB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endParaRPr lang="en-US" sz="2000" b="1" dirty="0">
              <a:solidFill>
                <a:srgbClr val="FB6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1B37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</a:t>
            </a:r>
            <a:r>
              <a:rPr lang="en-US" sz="2000" b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prevención</a:t>
            </a:r>
            <a:r>
              <a:rPr lang="en-US" sz="2000" b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000" b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r>
              <a:rPr lang="en-US" sz="2000" b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urgente</a:t>
            </a:r>
            <a:r>
              <a:rPr lang="en-US" sz="2000" b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ante</a:t>
            </a:r>
          </a:p>
          <a:p>
            <a:r>
              <a:rPr lang="en-US" sz="2000" b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  <a:r>
              <a:rPr lang="en-US" sz="2000" b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000" b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vulneraciones</a:t>
            </a:r>
            <a:r>
              <a:rPr lang="en-US" sz="2000" b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 </a:t>
            </a:r>
            <a:r>
              <a:rPr lang="en-US" sz="2000" b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000" b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Derechos Humanos de las personas </a:t>
            </a:r>
            <a:r>
              <a:rPr lang="en-US" sz="2000" b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Lesbianas</a:t>
            </a:r>
            <a:r>
              <a:rPr lang="en-US" sz="2000" b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Gays, </a:t>
            </a:r>
            <a:r>
              <a:rPr lang="en-US" sz="2000" b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Bisexuales</a:t>
            </a:r>
            <a:r>
              <a:rPr lang="en-US" sz="2000" b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Trans, e </a:t>
            </a:r>
            <a:r>
              <a:rPr lang="en-US" sz="2000" b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Intersexuales</a:t>
            </a:r>
            <a:r>
              <a:rPr lang="en-US" sz="2000" b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(LGBTI) del </a:t>
            </a:r>
            <a:r>
              <a:rPr lang="en-US" sz="2000" b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distrito</a:t>
            </a:r>
            <a:r>
              <a:rPr lang="en-US" sz="2000" b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</a:t>
            </a:r>
            <a:r>
              <a:rPr lang="en-US" sz="2000" b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r>
              <a:rPr lang="en-US" sz="2000" b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b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</a:t>
            </a:r>
            <a:r>
              <a:rPr lang="en-US" sz="2000" b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Medellin.</a:t>
            </a:r>
          </a:p>
          <a:p>
            <a:endParaRPr lang="en-US" sz="2000" b="1" dirty="0">
              <a:solidFill>
                <a:srgbClr val="1B37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</a:t>
            </a:r>
            <a:r>
              <a:rPr lang="en-US" sz="2000" b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000" b="1" i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Reivindicando</a:t>
            </a:r>
            <a:r>
              <a:rPr lang="en-US" sz="2000" b="1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Derechos </a:t>
            </a:r>
          </a:p>
          <a:p>
            <a:r>
              <a:rPr lang="en-US" sz="2000" b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Subsecretaría</a:t>
            </a:r>
            <a:r>
              <a:rPr lang="en-US" sz="2000" b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Derechos Humanos, </a:t>
            </a:r>
            <a:r>
              <a:rPr lang="en-US" sz="2000" b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</a:t>
            </a:r>
            <a:r>
              <a:rPr lang="en-US" sz="2000" b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Inclusion Social, Familia y Derechos Humanos.</a:t>
            </a:r>
            <a:endParaRPr lang="x-none" sz="2000" b="1" dirty="0">
              <a:solidFill>
                <a:srgbClr val="1B37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1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64F052F0-5F7E-5320-BC52-92A4156280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7" b="8660"/>
          <a:stretch/>
        </p:blipFill>
        <p:spPr>
          <a:xfrm>
            <a:off x="-178249" y="0"/>
            <a:ext cx="6610580" cy="6858000"/>
          </a:xfrm>
          <a:prstGeom prst="rect">
            <a:avLst/>
          </a:prstGeom>
        </p:spPr>
      </p:pic>
      <p:pic>
        <p:nvPicPr>
          <p:cNvPr id="16" name="Picture 15" descr="A picture containing text, plant, vector graphics&#10;&#10;Description automatically generated">
            <a:extLst>
              <a:ext uri="{FF2B5EF4-FFF2-40B4-BE49-F238E27FC236}">
                <a16:creationId xmlns:a16="http://schemas.microsoft.com/office/drawing/2014/main" xmlns="" id="{C06C01F4-0FAC-4F83-7E2C-9CC9BFCC9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8FDCC31-50FA-8FFD-02A7-B6A364CA7B42}"/>
              </a:ext>
            </a:extLst>
          </p:cNvPr>
          <p:cNvSpPr txBox="1"/>
          <p:nvPr/>
        </p:nvSpPr>
        <p:spPr>
          <a:xfrm>
            <a:off x="5661233" y="384719"/>
            <a:ext cx="53751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n-US" sz="3200" b="1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3200" b="1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hablar</a:t>
            </a:r>
            <a:r>
              <a:rPr lang="en-US" sz="3200" b="1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3200" b="1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</a:t>
            </a:r>
            <a:endParaRPr lang="en-US" sz="3200" b="1" dirty="0">
              <a:solidFill>
                <a:srgbClr val="F7F2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Diversa</a:t>
            </a:r>
            <a:r>
              <a:rPr lang="en-US" sz="3200" b="1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x-none" sz="3200" b="1" dirty="0">
              <a:solidFill>
                <a:srgbClr val="F7F2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29D07A-8129-06AE-958E-28273460CAEF}"/>
              </a:ext>
            </a:extLst>
          </p:cNvPr>
          <p:cNvSpPr txBox="1"/>
          <p:nvPr/>
        </p:nvSpPr>
        <p:spPr>
          <a:xfrm>
            <a:off x="6190299" y="1426177"/>
            <a:ext cx="50836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Antecedente histórico </a:t>
            </a:r>
          </a:p>
          <a:p>
            <a:pPr algn="just"/>
            <a:endParaRPr lang="es-E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 personas lesbianas, </a:t>
            </a:r>
            <a:r>
              <a:rPr lang="es-E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gays</a:t>
            </a:r>
            <a:r>
              <a:rPr lang="es-E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bisexuales, transgénero e intersexuales de Medellín han experimentado históricamente </a:t>
            </a:r>
            <a:r>
              <a:rPr lang="es-E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invisibilización</a:t>
            </a:r>
            <a:r>
              <a:rPr lang="es-E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violencia (violencia sexual y e genero, agresiones físicas, económicas, políticas, </a:t>
            </a:r>
            <a:r>
              <a:rPr lang="es-E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piscologicas</a:t>
            </a:r>
            <a:r>
              <a:rPr lang="es-E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maltrato y tortura, detenciones arbitrarias,  y exclusión por parte del Estado y de varios sectores de la sociedad civil. </a:t>
            </a:r>
          </a:p>
          <a:p>
            <a:pPr algn="just"/>
            <a:endParaRPr lang="es-ES" dirty="0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Según datos del SISC (Sistema de Información para la Seguridad y la Convivencia,) en el Diagnóstico de Seguridad y Convivencia de 2019 se encuentra que es casi nula la documentación de los casos de homicidios y otras vulneraciones de DDHH para personas LGBTI. </a:t>
            </a:r>
            <a:endParaRPr lang="x-non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0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256D8AD-6943-AA71-B2A7-04F251369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8765601" cy="6857999"/>
          </a:xfrm>
          <a:prstGeom prst="rect">
            <a:avLst/>
          </a:prstGeom>
        </p:spPr>
      </p:pic>
      <p:pic>
        <p:nvPicPr>
          <p:cNvPr id="14" name="Picture 13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BC280175-590D-630F-97C1-BF3072314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5060735-1220-5B27-D2D4-4658548D99A5}"/>
              </a:ext>
            </a:extLst>
          </p:cNvPr>
          <p:cNvSpPr txBox="1"/>
          <p:nvPr/>
        </p:nvSpPr>
        <p:spPr>
          <a:xfrm>
            <a:off x="6818821" y="338553"/>
            <a:ext cx="3533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</a:t>
            </a:r>
            <a:r>
              <a:rPr lang="en-US" sz="3200" b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Normativo</a:t>
            </a:r>
            <a:endParaRPr lang="x-none" sz="3200" b="1" dirty="0">
              <a:solidFill>
                <a:srgbClr val="1B37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253D20-9D1C-3819-C849-605B4D1182CC}"/>
              </a:ext>
            </a:extLst>
          </p:cNvPr>
          <p:cNvSpPr txBox="1"/>
          <p:nvPr/>
        </p:nvSpPr>
        <p:spPr>
          <a:xfrm>
            <a:off x="6096000" y="1092604"/>
            <a:ext cx="508362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</a:t>
            </a:r>
            <a:r>
              <a:rPr lang="en-US" sz="1400" b="1" i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lang="en-US" sz="1400" b="1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Declaración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Universal de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Derechos Humanos.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No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distinción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discriminación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 de Yogyakarta.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Aplicacion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legislación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Derechos Humanos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relación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la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orientación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sexual y la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identidad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género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B37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Nacional: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Constitución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Política de 1991. Art 2: Fines del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13: No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discriminación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1482 de 2011.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Sanción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discriminación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raza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etnia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sexo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orientación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sexual.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B37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local: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Alerta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temprana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N032-2020 de la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Defensoría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Pueblo.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088 de 2011: </a:t>
            </a:r>
            <a:r>
              <a:rPr lang="en-US" sz="1200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“Por lo </a:t>
            </a:r>
            <a:r>
              <a:rPr lang="en-US" sz="1200" i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</a:t>
            </a:r>
            <a:r>
              <a:rPr lang="en-US" sz="1200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200" i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adopta</a:t>
            </a:r>
            <a:r>
              <a:rPr lang="en-US" sz="1200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200" i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</a:t>
            </a:r>
            <a:r>
              <a:rPr lang="en-US" sz="1200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publica para </a:t>
            </a:r>
            <a:r>
              <a:rPr lang="en-US" sz="1200" i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200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reconocimiento</a:t>
            </a:r>
            <a:r>
              <a:rPr lang="en-US" sz="1200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200" i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diversidad</a:t>
            </a:r>
            <a:r>
              <a:rPr lang="en-US" sz="1200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sexual e </a:t>
            </a:r>
            <a:r>
              <a:rPr lang="en-US" sz="1200" i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identidades</a:t>
            </a:r>
            <a:r>
              <a:rPr lang="en-US" sz="1200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i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género</a:t>
            </a:r>
            <a:r>
              <a:rPr lang="en-US" sz="1200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para la </a:t>
            </a:r>
            <a:r>
              <a:rPr lang="en-US" sz="1200" i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</a:t>
            </a:r>
            <a:r>
              <a:rPr lang="en-US" sz="1200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restablecimiento</a:t>
            </a:r>
            <a:r>
              <a:rPr lang="en-US" sz="1200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atencion</a:t>
            </a:r>
            <a:r>
              <a:rPr lang="en-US" sz="1200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n-US" sz="1200" i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garantia</a:t>
            </a:r>
            <a:r>
              <a:rPr lang="en-US" sz="1200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derechos de las personas </a:t>
            </a:r>
            <a:r>
              <a:rPr lang="en-US" sz="1200" i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lesbianas</a:t>
            </a:r>
            <a:r>
              <a:rPr lang="en-US" sz="1200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gays, </a:t>
            </a:r>
            <a:r>
              <a:rPr lang="en-US" sz="1200" i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bisexuales</a:t>
            </a:r>
            <a:r>
              <a:rPr lang="en-US" sz="1200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trans e </a:t>
            </a:r>
            <a:r>
              <a:rPr lang="en-US" sz="1200" i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intersexuales</a:t>
            </a:r>
            <a:r>
              <a:rPr lang="en-US" sz="1200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(LGTBI) del </a:t>
            </a:r>
            <a:r>
              <a:rPr lang="en-US" sz="1200" i="1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</a:t>
            </a:r>
            <a:r>
              <a:rPr lang="en-US" sz="1200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Medellin”.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estrategico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</a:t>
            </a:r>
            <a:r>
              <a:rPr lang="en-US" sz="12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Publica LGTBI de Medellín 2018-2028</a:t>
            </a:r>
          </a:p>
          <a:p>
            <a:pPr algn="just"/>
            <a:endParaRPr lang="x-none" sz="1600" dirty="0">
              <a:solidFill>
                <a:srgbClr val="1B37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6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57BA5AE-CF9D-A7BB-C3A9-C27623900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680" b="15974"/>
          <a:stretch/>
        </p:blipFill>
        <p:spPr>
          <a:xfrm>
            <a:off x="0" y="0"/>
            <a:ext cx="5462649" cy="6921022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2E0ADD6C-6F5F-EF18-CC8C-A6DC0633A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210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A07074-4CE7-19DE-8BCB-6D4819BC0E84}"/>
              </a:ext>
            </a:extLst>
          </p:cNvPr>
          <p:cNvSpPr txBox="1"/>
          <p:nvPr/>
        </p:nvSpPr>
        <p:spPr>
          <a:xfrm>
            <a:off x="6382646" y="619044"/>
            <a:ext cx="5346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 DIVERSA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200" b="1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b="1" dirty="0">
                <a:solidFill>
                  <a:srgbClr val="FB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E46F0A-0003-5E6F-0CD3-EB53B97B89FF}"/>
              </a:ext>
            </a:extLst>
          </p:cNvPr>
          <p:cNvSpPr txBox="1"/>
          <p:nvPr/>
        </p:nvSpPr>
        <p:spPr>
          <a:xfrm>
            <a:off x="6382646" y="1407225"/>
            <a:ext cx="50836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i="1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1: </a:t>
            </a:r>
            <a:r>
              <a:rPr lang="en-US" sz="1600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Recepción</a:t>
            </a:r>
            <a:r>
              <a:rPr lang="en-US" sz="1600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600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en-US" sz="1600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1600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</a:t>
            </a:r>
            <a:r>
              <a:rPr lang="en-US" sz="1600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123 social – modulo </a:t>
            </a:r>
            <a:r>
              <a:rPr lang="en-US" sz="1600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diverso</a:t>
            </a:r>
            <a:r>
              <a:rPr lang="en-US" sz="1600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subsecretaria</a:t>
            </a:r>
            <a:r>
              <a:rPr lang="en-US" sz="1600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DDHH, </a:t>
            </a:r>
            <a:r>
              <a:rPr lang="en-US" sz="1600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</a:t>
            </a:r>
            <a:r>
              <a:rPr lang="en-US" sz="1600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Diversidades</a:t>
            </a:r>
            <a:r>
              <a:rPr lang="en-US" sz="1600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</a:t>
            </a:r>
            <a:r>
              <a:rPr lang="en-US" sz="1600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dependencias</a:t>
            </a:r>
            <a:r>
              <a:rPr lang="en-US" sz="1600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en-US" sz="1600" dirty="0">
              <a:solidFill>
                <a:srgbClr val="F7F2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b="1" i="1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2: </a:t>
            </a:r>
            <a:r>
              <a:rPr lang="en-US" sz="1600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r>
              <a:rPr lang="en-US" sz="1600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600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</a:t>
            </a:r>
            <a:r>
              <a:rPr lang="en-US" sz="1600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600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valoracion</a:t>
            </a:r>
            <a:r>
              <a:rPr lang="en-US" sz="1600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600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n-US" sz="1600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1600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Extremo</a:t>
            </a:r>
            <a:r>
              <a:rPr lang="en-US" sz="1600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grave, </a:t>
            </a:r>
            <a:r>
              <a:rPr lang="en-US" sz="1600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moderado</a:t>
            </a:r>
            <a:r>
              <a:rPr lang="en-US" sz="1600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bajo). </a:t>
            </a:r>
          </a:p>
          <a:p>
            <a:pPr algn="just"/>
            <a:r>
              <a:rPr lang="en-US" sz="1600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Acompañamiento</a:t>
            </a:r>
            <a:r>
              <a:rPr lang="en-US" sz="1600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psicosocial</a:t>
            </a:r>
            <a:r>
              <a:rPr lang="en-US" sz="1600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600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jurídico</a:t>
            </a:r>
            <a:r>
              <a:rPr lang="en-US" sz="1600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</a:p>
          <a:p>
            <a:pPr algn="just"/>
            <a:endParaRPr lang="en-US" sz="1600" dirty="0">
              <a:solidFill>
                <a:srgbClr val="F7F2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b="1" i="1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3: </a:t>
            </a:r>
            <a:r>
              <a:rPr lang="en-US" sz="1600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Derivación</a:t>
            </a:r>
            <a:r>
              <a:rPr lang="en-US" sz="1600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600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en-US" sz="1600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600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</a:t>
            </a:r>
            <a:r>
              <a:rPr lang="en-US" sz="1600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1600" dirty="0">
              <a:solidFill>
                <a:srgbClr val="F7F2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b="1" i="1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4: </a:t>
            </a:r>
            <a:r>
              <a:rPr lang="en-US" sz="1600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</a:t>
            </a:r>
            <a:r>
              <a:rPr lang="en-US" sz="1600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prevención</a:t>
            </a:r>
            <a:r>
              <a:rPr lang="en-US" sz="1600" dirty="0">
                <a:solidFill>
                  <a:srgbClr val="F7F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x-none" sz="1600" dirty="0">
              <a:solidFill>
                <a:srgbClr val="F7F2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4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8F6417-AEF4-8619-31FE-6450CE7D6A7A}"/>
              </a:ext>
            </a:extLst>
          </p:cNvPr>
          <p:cNvSpPr txBox="1"/>
          <p:nvPr/>
        </p:nvSpPr>
        <p:spPr>
          <a:xfrm>
            <a:off x="95380" y="897013"/>
            <a:ext cx="7314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B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</a:t>
            </a:r>
            <a:r>
              <a:rPr lang="en-US" sz="3200" b="1" dirty="0">
                <a:solidFill>
                  <a:srgbClr val="FB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3200" b="1" dirty="0" err="1">
                <a:solidFill>
                  <a:srgbClr val="FB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</a:t>
            </a:r>
            <a:r>
              <a:rPr lang="en-US" sz="3200" b="1" dirty="0">
                <a:solidFill>
                  <a:srgbClr val="FB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B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Diversa</a:t>
            </a:r>
            <a:endParaRPr lang="en-US" sz="3200" b="1" dirty="0">
              <a:solidFill>
                <a:srgbClr val="FB6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200" b="1" dirty="0">
                <a:solidFill>
                  <a:srgbClr val="FF00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b="1" dirty="0">
                <a:solidFill>
                  <a:srgbClr val="FB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3200" b="1" dirty="0">
              <a:solidFill>
                <a:srgbClr val="FB6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16A3593-704B-3C6D-DB28-B177226EAB02}"/>
              </a:ext>
            </a:extLst>
          </p:cNvPr>
          <p:cNvSpPr txBox="1"/>
          <p:nvPr/>
        </p:nvSpPr>
        <p:spPr>
          <a:xfrm>
            <a:off x="964870" y="2279328"/>
            <a:ext cx="644533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1: </a:t>
            </a:r>
            <a:r>
              <a:rPr lang="en-US" sz="20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Planificación</a:t>
            </a:r>
            <a:endParaRPr lang="en-US" sz="2000" dirty="0">
              <a:solidFill>
                <a:srgbClr val="1B37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2: </a:t>
            </a:r>
            <a:r>
              <a:rPr lang="en-US" sz="20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</a:t>
            </a:r>
            <a:r>
              <a:rPr lang="en-US" sz="20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0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n-US" sz="20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alerta</a:t>
            </a:r>
            <a:r>
              <a:rPr lang="en-US" sz="20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amenaza</a:t>
            </a:r>
            <a:r>
              <a:rPr lang="en-US" sz="20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orientación</a:t>
            </a:r>
            <a:r>
              <a:rPr lang="en-US" sz="20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just"/>
            <a:r>
              <a:rPr lang="en-US" sz="2000" b="1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3: </a:t>
            </a:r>
            <a:r>
              <a:rPr lang="en-US" sz="20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sz="20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</a:t>
            </a:r>
            <a:r>
              <a:rPr lang="en-US" sz="20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b="1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4: </a:t>
            </a:r>
            <a:r>
              <a:rPr lang="en-US" sz="20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Derivaciones</a:t>
            </a:r>
            <a:r>
              <a:rPr lang="en-US" sz="20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seguimientos</a:t>
            </a:r>
            <a:r>
              <a:rPr lang="en-US" sz="20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000" b="1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5: </a:t>
            </a:r>
            <a:r>
              <a:rPr lang="en-US" sz="20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Verificación</a:t>
            </a:r>
            <a:r>
              <a:rPr lang="en-US" sz="20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plan de </a:t>
            </a:r>
            <a:r>
              <a:rPr lang="en-US" sz="20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</a:t>
            </a:r>
            <a:r>
              <a:rPr lang="en-US" sz="20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b="1" i="1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6: </a:t>
            </a:r>
            <a:r>
              <a:rPr lang="en-US" sz="20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</a:t>
            </a:r>
            <a:r>
              <a:rPr lang="en-US" sz="20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</a:t>
            </a:r>
            <a:r>
              <a:rPr lang="en-US" sz="20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prevención</a:t>
            </a:r>
            <a:r>
              <a:rPr lang="en-US" sz="2000" dirty="0">
                <a:solidFill>
                  <a:srgbClr val="1B37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1600" dirty="0">
              <a:solidFill>
                <a:srgbClr val="1B37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58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727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605</Words>
  <Application>Microsoft Office PowerPoint</Application>
  <PresentationFormat>Panorámica</PresentationFormat>
  <Paragraphs>65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Rosana Estefania Herran Cabrera</dc:creator>
  <cp:lastModifiedBy>Olga Patricia Machado Sanchez</cp:lastModifiedBy>
  <cp:revision>41</cp:revision>
  <dcterms:created xsi:type="dcterms:W3CDTF">2022-07-21T14:59:35Z</dcterms:created>
  <dcterms:modified xsi:type="dcterms:W3CDTF">2023-05-05T12:57:50Z</dcterms:modified>
</cp:coreProperties>
</file>